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342" r:id="rId5"/>
    <p:sldId id="335" r:id="rId6"/>
    <p:sldId id="337" r:id="rId7"/>
    <p:sldId id="341" r:id="rId8"/>
    <p:sldId id="343" r:id="rId9"/>
    <p:sldId id="344" r:id="rId10"/>
    <p:sldId id="338" r:id="rId11"/>
    <p:sldId id="34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D68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648960-2D8A-1409-A5AB-08C1348B2BDD}" v="758" dt="2024-12-02T17:04:42.109"/>
    <p1510:client id="{E5F21981-2A2D-4F4E-4E1E-33FC1410AF65}" v="1" dt="2024-12-03T10:40:31.9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91" autoAdjust="0"/>
    <p:restoredTop sz="85052" autoAdjust="0"/>
  </p:normalViewPr>
  <p:slideViewPr>
    <p:cSldViewPr snapToGrid="0">
      <p:cViewPr varScale="1">
        <p:scale>
          <a:sx n="59" d="100"/>
          <a:sy n="59" d="100"/>
        </p:scale>
        <p:origin x="832" y="60"/>
      </p:cViewPr>
      <p:guideLst/>
    </p:cSldViewPr>
  </p:slideViewPr>
  <p:notesTextViewPr>
    <p:cViewPr>
      <p:scale>
        <a:sx n="1" d="1"/>
        <a:sy n="1" d="1"/>
      </p:scale>
      <p:origin x="0" y="-104"/>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A82CAA-AEB7-4EA9-BF36-D9E935C81352}" type="datetimeFigureOut">
              <a:rPr lang="en-GB" smtClean="0"/>
              <a:t>03/12/2024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FE5B72-E470-4225-AC33-3FE0B7E90481}" type="slidenum">
              <a:rPr lang="en-GB" smtClean="0"/>
              <a:t>‹#›</a:t>
            </a:fld>
            <a:endParaRPr lang="en-GB"/>
          </a:p>
        </p:txBody>
      </p:sp>
    </p:spTree>
    <p:extLst>
      <p:ext uri="{BB962C8B-B14F-4D97-AF65-F5344CB8AC3E}">
        <p14:creationId xmlns:p14="http://schemas.microsoft.com/office/powerpoint/2010/main" val="3870713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dirty="0"/>
              <a:t>What does</a:t>
            </a:r>
            <a:r>
              <a:rPr lang="en-GB" baseline="0" dirty="0"/>
              <a:t> the HWB do?</a:t>
            </a:r>
          </a:p>
          <a:p>
            <a:pPr marL="685800" lvl="1" indent="-228600">
              <a:buAutoNum type="arabicPeriod"/>
            </a:pPr>
            <a:r>
              <a:rPr lang="en-GB" baseline="0" dirty="0"/>
              <a:t>It’s made up of elected councillors, ICB reps, NHS reps e.g. a GPs’ rep, council officers, vol sector and carers’ reps</a:t>
            </a:r>
          </a:p>
          <a:p>
            <a:pPr marL="685800" lvl="1" indent="-228600">
              <a:buAutoNum type="arabicPeriod"/>
            </a:pPr>
            <a:r>
              <a:rPr lang="en-GB" baseline="0" dirty="0"/>
              <a:t>Meets every quarter</a:t>
            </a:r>
          </a:p>
          <a:p>
            <a:pPr marL="685800" lvl="1" indent="-228600">
              <a:buAutoNum type="arabicPeriod"/>
            </a:pPr>
            <a:r>
              <a:rPr lang="en-GB" baseline="0" dirty="0"/>
              <a:t>Aims to set the focus of HWB in Wandsworth by bringing stakeholders together</a:t>
            </a:r>
            <a:r>
              <a:rPr lang="en-GB" dirty="0"/>
              <a:t>. It agreed Wandsworth's Joint Health and Wellbeing Strategy which aims to improve people's health in borough at three life stages – childhood, adulthood, older adulthood.</a:t>
            </a:r>
            <a:endParaRPr lang="en-GB" baseline="0" dirty="0"/>
          </a:p>
          <a:p>
            <a:pPr marL="685800" lvl="1" indent="-228600">
              <a:buAutoNum type="arabicPeriod"/>
            </a:pPr>
            <a:r>
              <a:rPr lang="en-GB" dirty="0"/>
              <a:t>It will review the Health &amp; Care Plan which is essentially the 2 year ops plan of the 5 year strategy. </a:t>
            </a:r>
          </a:p>
          <a:p>
            <a:pPr marL="685800" lvl="1" indent="-228600">
              <a:buFontTx/>
              <a:buAutoNum type="arabicPeriod"/>
            </a:pPr>
            <a:r>
              <a:rPr lang="en-GB" dirty="0"/>
              <a:t>There are 19 priorities within the Joint Health and Wellbeing Strategy and each priority has a lead from within the council who reports back on progress / challenges to the board.</a:t>
            </a:r>
          </a:p>
          <a:p>
            <a:pPr marL="685800" lvl="1" indent="-228600">
              <a:buFontTx/>
              <a:buAutoNum type="arabicPeriod"/>
            </a:pPr>
            <a:endParaRPr lang="en-GB" dirty="0"/>
          </a:p>
          <a:p>
            <a:pPr marL="685800" lvl="1" indent="-228600">
              <a:buFontTx/>
              <a:buAutoNum type="arabicPeriod"/>
            </a:pPr>
            <a:endParaRPr lang="en-GB" dirty="0"/>
          </a:p>
          <a:p>
            <a:pPr marL="685800" lvl="1" indent="-228600">
              <a:buFontTx/>
              <a:buAutoNum type="arabicPeriod"/>
            </a:pPr>
            <a:endParaRPr lang="en-GB" dirty="0"/>
          </a:p>
          <a:p>
            <a:pPr marL="628650" indent="-171450">
              <a:buFont typeface="Arial"/>
              <a:buChar char="•"/>
            </a:pPr>
            <a:endParaRPr lang="en-GB" dirty="0"/>
          </a:p>
          <a:p>
            <a:endParaRPr lang="en-GB" dirty="0"/>
          </a:p>
        </p:txBody>
      </p:sp>
      <p:sp>
        <p:nvSpPr>
          <p:cNvPr id="4" name="Slide Number Placeholder 3"/>
          <p:cNvSpPr>
            <a:spLocks noGrp="1"/>
          </p:cNvSpPr>
          <p:nvPr>
            <p:ph type="sldNum" sz="quarter" idx="10"/>
          </p:nvPr>
        </p:nvSpPr>
        <p:spPr/>
        <p:txBody>
          <a:bodyPr/>
          <a:lstStyle/>
          <a:p>
            <a:fld id="{45FE5B72-E470-4225-AC33-3FE0B7E90481}" type="slidenum">
              <a:rPr lang="en-GB" smtClean="0"/>
              <a:t>3</a:t>
            </a:fld>
            <a:endParaRPr lang="en-GB"/>
          </a:p>
        </p:txBody>
      </p:sp>
    </p:spTree>
    <p:extLst>
      <p:ext uri="{BB962C8B-B14F-4D97-AF65-F5344CB8AC3E}">
        <p14:creationId xmlns:p14="http://schemas.microsoft.com/office/powerpoint/2010/main" val="2874383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a gazillion different bodies in Wandsworth that make and review decisions.</a:t>
            </a:r>
            <a:endParaRPr lang="en-US" dirty="0"/>
          </a:p>
          <a:p>
            <a:endParaRPr lang="en-GB" dirty="0"/>
          </a:p>
          <a:p>
            <a:r>
              <a:rPr lang="en-GB" dirty="0"/>
              <a:t>HWB is just one.</a:t>
            </a:r>
          </a:p>
          <a:p>
            <a:endParaRPr lang="en-GB" dirty="0"/>
          </a:p>
          <a:p>
            <a:r>
              <a:rPr lang="en-GB" dirty="0"/>
              <a:t>So, there are limitations: Being honest...at the meetings, members of the HWB often are asked to review and note papers that have already been through one of the scrutiny committees, or comment on drafts of reports</a:t>
            </a:r>
          </a:p>
        </p:txBody>
      </p:sp>
      <p:sp>
        <p:nvSpPr>
          <p:cNvPr id="4" name="Slide Number Placeholder 3"/>
          <p:cNvSpPr>
            <a:spLocks noGrp="1"/>
          </p:cNvSpPr>
          <p:nvPr>
            <p:ph type="sldNum" sz="quarter" idx="5"/>
          </p:nvPr>
        </p:nvSpPr>
        <p:spPr/>
        <p:txBody>
          <a:bodyPr/>
          <a:lstStyle/>
          <a:p>
            <a:fld id="{45FE5B72-E470-4225-AC33-3FE0B7E90481}" type="slidenum">
              <a:rPr lang="en-GB" smtClean="0"/>
              <a:t>4</a:t>
            </a:fld>
            <a:endParaRPr lang="en-GB"/>
          </a:p>
        </p:txBody>
      </p:sp>
    </p:spTree>
    <p:extLst>
      <p:ext uri="{BB962C8B-B14F-4D97-AF65-F5344CB8AC3E}">
        <p14:creationId xmlns:p14="http://schemas.microsoft.com/office/powerpoint/2010/main" val="7615960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AutoNum type="arabicPeriod"/>
            </a:pPr>
            <a:r>
              <a:rPr lang="en-US" dirty="0">
                <a:latin typeface="Calibri"/>
                <a:ea typeface="Calibri"/>
                <a:cs typeface="Calibri"/>
              </a:rPr>
              <a:t>We see people on the ground and often are more trusted / agile than the NHS.</a:t>
            </a:r>
          </a:p>
          <a:p>
            <a:pPr marL="342900" indent="-342900">
              <a:buAutoNum type="arabicPeriod"/>
            </a:pPr>
            <a:r>
              <a:rPr lang="en-US" dirty="0">
                <a:latin typeface="Calibri"/>
                <a:ea typeface="Calibri"/>
                <a:cs typeface="Calibri"/>
              </a:rPr>
              <a:t>We can sanity check / focus people's minds in the room – and then we can volunteer our services / insight to the body at other times e.g. HWB seminars</a:t>
            </a:r>
          </a:p>
          <a:p>
            <a:pPr marL="342900" indent="-342900">
              <a:buAutoNum type="arabicPeriod"/>
            </a:pPr>
            <a:r>
              <a:rPr lang="en-US" dirty="0">
                <a:latin typeface="Calibri"/>
                <a:ea typeface="Calibri"/>
                <a:cs typeface="Calibri"/>
              </a:rPr>
              <a:t>If we know who's doing what, we can help vol sector colleagues solve problems / improve their networks.</a:t>
            </a:r>
          </a:p>
          <a:p>
            <a:pPr marL="342900" indent="-342900">
              <a:buAutoNum type="arabicPeriod"/>
            </a:pPr>
            <a:endParaRPr lang="en-US" dirty="0">
              <a:latin typeface="Calibri"/>
              <a:ea typeface="Calibri"/>
              <a:cs typeface="Calibri"/>
            </a:endParaRPr>
          </a:p>
          <a:p>
            <a:pPr marL="342900" indent="-342900">
              <a:buAutoNum type="arabicPeriod"/>
            </a:pPr>
            <a:endParaRPr lang="en-US" dirty="0">
              <a:latin typeface="Calibri"/>
              <a:ea typeface="Calibri"/>
              <a:cs typeface="Calibri"/>
            </a:endParaRPr>
          </a:p>
        </p:txBody>
      </p:sp>
      <p:sp>
        <p:nvSpPr>
          <p:cNvPr id="4" name="Slide Number Placeholder 3"/>
          <p:cNvSpPr>
            <a:spLocks noGrp="1"/>
          </p:cNvSpPr>
          <p:nvPr>
            <p:ph type="sldNum" sz="quarter" idx="5"/>
          </p:nvPr>
        </p:nvSpPr>
        <p:spPr/>
        <p:txBody>
          <a:bodyPr/>
          <a:lstStyle/>
          <a:p>
            <a:fld id="{45FE5B72-E470-4225-AC33-3FE0B7E90481}" type="slidenum">
              <a:rPr lang="en-GB" smtClean="0"/>
              <a:t>6</a:t>
            </a:fld>
            <a:endParaRPr lang="en-GB"/>
          </a:p>
        </p:txBody>
      </p:sp>
    </p:spTree>
    <p:extLst>
      <p:ext uri="{BB962C8B-B14F-4D97-AF65-F5344CB8AC3E}">
        <p14:creationId xmlns:p14="http://schemas.microsoft.com/office/powerpoint/2010/main" val="24904436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Prevention Framework’s aims are to: DELIVER an evidence-based approach to prevention to support the wider council to strengthen delivery of prevention through its work. FACILITATE making the healthy choice the easy choice for our residents using positive and assets-based approaches. SUPPORT a tailored approach to prevention, defining key outcomes and agreeing success measures across Council Directorates and partners. CONNECT with existing and planned policies and initiatives to enable prevention work to be sustainable. CREATE supportive communities and health-promoting environments.</a:t>
            </a:r>
          </a:p>
          <a:p>
            <a:endParaRPr lang="en-GB" dirty="0"/>
          </a:p>
          <a:p>
            <a:r>
              <a:rPr lang="en-GB" dirty="0"/>
              <a:t>In June 2023, an update on Public Health delivery against the Prevention Framework was presented to the Health and Wellbeing Board and a commitment made to ensure that all matters presented to the board had taken a health in all policies approach modelled on the Prevention Framework.</a:t>
            </a:r>
          </a:p>
          <a:p>
            <a:endParaRPr lang="en-GB" dirty="0"/>
          </a:p>
          <a:p>
            <a:endParaRPr lang="en-GB" dirty="0"/>
          </a:p>
        </p:txBody>
      </p:sp>
      <p:sp>
        <p:nvSpPr>
          <p:cNvPr id="4" name="Slide Number Placeholder 3"/>
          <p:cNvSpPr>
            <a:spLocks noGrp="1"/>
          </p:cNvSpPr>
          <p:nvPr>
            <p:ph type="sldNum" sz="quarter" idx="5"/>
          </p:nvPr>
        </p:nvSpPr>
        <p:spPr/>
        <p:txBody>
          <a:bodyPr/>
          <a:lstStyle/>
          <a:p>
            <a:fld id="{45FE5B72-E470-4225-AC33-3FE0B7E90481}" type="slidenum">
              <a:rPr lang="en-GB" smtClean="0"/>
              <a:t>8</a:t>
            </a:fld>
            <a:endParaRPr lang="en-GB"/>
          </a:p>
        </p:txBody>
      </p:sp>
    </p:spTree>
    <p:extLst>
      <p:ext uri="{BB962C8B-B14F-4D97-AF65-F5344CB8AC3E}">
        <p14:creationId xmlns:p14="http://schemas.microsoft.com/office/powerpoint/2010/main" val="2429130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2A742-D563-83A1-D68F-3A62A7EB658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EEA8B05-5A9A-7632-6C70-A9E8C755F1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83FD5EC-0042-47BA-56A6-409A2E4C7503}"/>
              </a:ext>
            </a:extLst>
          </p:cNvPr>
          <p:cNvSpPr>
            <a:spLocks noGrp="1"/>
          </p:cNvSpPr>
          <p:nvPr>
            <p:ph type="dt" sz="half" idx="10"/>
          </p:nvPr>
        </p:nvSpPr>
        <p:spPr/>
        <p:txBody>
          <a:bodyPr/>
          <a:lstStyle/>
          <a:p>
            <a:fld id="{6132FEEE-EDEF-4E5F-A925-C7CA7D9DB5DD}" type="datetimeFigureOut">
              <a:rPr lang="en-GB" smtClean="0"/>
              <a:t>03/12/2024</a:t>
            </a:fld>
            <a:endParaRPr lang="en-GB"/>
          </a:p>
        </p:txBody>
      </p:sp>
      <p:sp>
        <p:nvSpPr>
          <p:cNvPr id="5" name="Footer Placeholder 4">
            <a:extLst>
              <a:ext uri="{FF2B5EF4-FFF2-40B4-BE49-F238E27FC236}">
                <a16:creationId xmlns:a16="http://schemas.microsoft.com/office/drawing/2014/main" id="{6BA407E2-86D7-5226-7CAA-8D9DA9AAF7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4FF319-B614-1421-D544-0815275B1EDE}"/>
              </a:ext>
            </a:extLst>
          </p:cNvPr>
          <p:cNvSpPr>
            <a:spLocks noGrp="1"/>
          </p:cNvSpPr>
          <p:nvPr>
            <p:ph type="sldNum" sz="quarter" idx="12"/>
          </p:nvPr>
        </p:nvSpPr>
        <p:spPr/>
        <p:txBody>
          <a:bodyPr/>
          <a:lstStyle/>
          <a:p>
            <a:fld id="{7786CE0E-FE53-42D7-845A-A6474289E567}" type="slidenum">
              <a:rPr lang="en-GB" smtClean="0"/>
              <a:t>‹#›</a:t>
            </a:fld>
            <a:endParaRPr lang="en-GB"/>
          </a:p>
        </p:txBody>
      </p:sp>
    </p:spTree>
    <p:extLst>
      <p:ext uri="{BB962C8B-B14F-4D97-AF65-F5344CB8AC3E}">
        <p14:creationId xmlns:p14="http://schemas.microsoft.com/office/powerpoint/2010/main" val="1791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B7FBE-0E1B-340A-86EC-F968FD841C5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288E9A0-1044-CDC6-CBE4-B7687C3398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6A973C-9BEB-80A0-7C75-DC555F3FD1FC}"/>
              </a:ext>
            </a:extLst>
          </p:cNvPr>
          <p:cNvSpPr>
            <a:spLocks noGrp="1"/>
          </p:cNvSpPr>
          <p:nvPr>
            <p:ph type="dt" sz="half" idx="10"/>
          </p:nvPr>
        </p:nvSpPr>
        <p:spPr/>
        <p:txBody>
          <a:bodyPr/>
          <a:lstStyle/>
          <a:p>
            <a:fld id="{6132FEEE-EDEF-4E5F-A925-C7CA7D9DB5DD}" type="datetimeFigureOut">
              <a:rPr lang="en-GB" smtClean="0"/>
              <a:t>03/12/2024</a:t>
            </a:fld>
            <a:endParaRPr lang="en-GB"/>
          </a:p>
        </p:txBody>
      </p:sp>
      <p:sp>
        <p:nvSpPr>
          <p:cNvPr id="5" name="Footer Placeholder 4">
            <a:extLst>
              <a:ext uri="{FF2B5EF4-FFF2-40B4-BE49-F238E27FC236}">
                <a16:creationId xmlns:a16="http://schemas.microsoft.com/office/drawing/2014/main" id="{1F2CA52D-C111-638E-52A5-94D22B1532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C86E88-6117-FA97-65A7-D602F55FD053}"/>
              </a:ext>
            </a:extLst>
          </p:cNvPr>
          <p:cNvSpPr>
            <a:spLocks noGrp="1"/>
          </p:cNvSpPr>
          <p:nvPr>
            <p:ph type="sldNum" sz="quarter" idx="12"/>
          </p:nvPr>
        </p:nvSpPr>
        <p:spPr/>
        <p:txBody>
          <a:bodyPr/>
          <a:lstStyle/>
          <a:p>
            <a:fld id="{7786CE0E-FE53-42D7-845A-A6474289E567}" type="slidenum">
              <a:rPr lang="en-GB" smtClean="0"/>
              <a:t>‹#›</a:t>
            </a:fld>
            <a:endParaRPr lang="en-GB"/>
          </a:p>
        </p:txBody>
      </p:sp>
    </p:spTree>
    <p:extLst>
      <p:ext uri="{BB962C8B-B14F-4D97-AF65-F5344CB8AC3E}">
        <p14:creationId xmlns:p14="http://schemas.microsoft.com/office/powerpoint/2010/main" val="1783112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E934A0-C03C-D5F2-02B7-8297FA7185D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A730E79-43F8-349A-9BFA-EFAA22A7EF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5163B7-1BC6-7FF4-C8C8-59D370EF861D}"/>
              </a:ext>
            </a:extLst>
          </p:cNvPr>
          <p:cNvSpPr>
            <a:spLocks noGrp="1"/>
          </p:cNvSpPr>
          <p:nvPr>
            <p:ph type="dt" sz="half" idx="10"/>
          </p:nvPr>
        </p:nvSpPr>
        <p:spPr/>
        <p:txBody>
          <a:bodyPr/>
          <a:lstStyle/>
          <a:p>
            <a:fld id="{6132FEEE-EDEF-4E5F-A925-C7CA7D9DB5DD}" type="datetimeFigureOut">
              <a:rPr lang="en-GB" smtClean="0"/>
              <a:t>03/12/2024</a:t>
            </a:fld>
            <a:endParaRPr lang="en-GB"/>
          </a:p>
        </p:txBody>
      </p:sp>
      <p:sp>
        <p:nvSpPr>
          <p:cNvPr id="5" name="Footer Placeholder 4">
            <a:extLst>
              <a:ext uri="{FF2B5EF4-FFF2-40B4-BE49-F238E27FC236}">
                <a16:creationId xmlns:a16="http://schemas.microsoft.com/office/drawing/2014/main" id="{9CB33B09-1CAC-C4EE-9CEC-B56DD763C6A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508CC0-7B51-7329-3A2B-47E6407944A4}"/>
              </a:ext>
            </a:extLst>
          </p:cNvPr>
          <p:cNvSpPr>
            <a:spLocks noGrp="1"/>
          </p:cNvSpPr>
          <p:nvPr>
            <p:ph type="sldNum" sz="quarter" idx="12"/>
          </p:nvPr>
        </p:nvSpPr>
        <p:spPr/>
        <p:txBody>
          <a:bodyPr/>
          <a:lstStyle/>
          <a:p>
            <a:fld id="{7786CE0E-FE53-42D7-845A-A6474289E567}" type="slidenum">
              <a:rPr lang="en-GB" smtClean="0"/>
              <a:t>‹#›</a:t>
            </a:fld>
            <a:endParaRPr lang="en-GB"/>
          </a:p>
        </p:txBody>
      </p:sp>
    </p:spTree>
    <p:extLst>
      <p:ext uri="{BB962C8B-B14F-4D97-AF65-F5344CB8AC3E}">
        <p14:creationId xmlns:p14="http://schemas.microsoft.com/office/powerpoint/2010/main" val="661910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2E73F-EBFE-F12F-9735-3F4AA005B8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8AFCB97-59C4-A7F0-715B-88B185000C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BF3EC3-8064-5CCD-78C8-F02B6BE726B6}"/>
              </a:ext>
            </a:extLst>
          </p:cNvPr>
          <p:cNvSpPr>
            <a:spLocks noGrp="1"/>
          </p:cNvSpPr>
          <p:nvPr>
            <p:ph type="dt" sz="half" idx="10"/>
          </p:nvPr>
        </p:nvSpPr>
        <p:spPr/>
        <p:txBody>
          <a:bodyPr/>
          <a:lstStyle/>
          <a:p>
            <a:fld id="{6132FEEE-EDEF-4E5F-A925-C7CA7D9DB5DD}" type="datetimeFigureOut">
              <a:rPr lang="en-GB" smtClean="0"/>
              <a:t>03/12/2024</a:t>
            </a:fld>
            <a:endParaRPr lang="en-GB"/>
          </a:p>
        </p:txBody>
      </p:sp>
      <p:sp>
        <p:nvSpPr>
          <p:cNvPr id="5" name="Footer Placeholder 4">
            <a:extLst>
              <a:ext uri="{FF2B5EF4-FFF2-40B4-BE49-F238E27FC236}">
                <a16:creationId xmlns:a16="http://schemas.microsoft.com/office/drawing/2014/main" id="{E8F978FA-8A09-3121-E086-CFBBBD95A8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1F972E-5FF6-364E-7C42-49F535BEF225}"/>
              </a:ext>
            </a:extLst>
          </p:cNvPr>
          <p:cNvSpPr>
            <a:spLocks noGrp="1"/>
          </p:cNvSpPr>
          <p:nvPr>
            <p:ph type="sldNum" sz="quarter" idx="12"/>
          </p:nvPr>
        </p:nvSpPr>
        <p:spPr/>
        <p:txBody>
          <a:bodyPr/>
          <a:lstStyle/>
          <a:p>
            <a:fld id="{7786CE0E-FE53-42D7-845A-A6474289E567}" type="slidenum">
              <a:rPr lang="en-GB" smtClean="0"/>
              <a:t>‹#›</a:t>
            </a:fld>
            <a:endParaRPr lang="en-GB"/>
          </a:p>
        </p:txBody>
      </p:sp>
    </p:spTree>
    <p:extLst>
      <p:ext uri="{BB962C8B-B14F-4D97-AF65-F5344CB8AC3E}">
        <p14:creationId xmlns:p14="http://schemas.microsoft.com/office/powerpoint/2010/main" val="3096647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586A8-6D09-8FEC-32D0-01ED1945009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CCAC0FA-0736-E421-CC14-92F74486BE1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A4E627-9BB8-5D21-D9D0-1AF2516F6AC8}"/>
              </a:ext>
            </a:extLst>
          </p:cNvPr>
          <p:cNvSpPr>
            <a:spLocks noGrp="1"/>
          </p:cNvSpPr>
          <p:nvPr>
            <p:ph type="dt" sz="half" idx="10"/>
          </p:nvPr>
        </p:nvSpPr>
        <p:spPr/>
        <p:txBody>
          <a:bodyPr/>
          <a:lstStyle/>
          <a:p>
            <a:fld id="{6132FEEE-EDEF-4E5F-A925-C7CA7D9DB5DD}" type="datetimeFigureOut">
              <a:rPr lang="en-GB" smtClean="0"/>
              <a:t>03/12/2024</a:t>
            </a:fld>
            <a:endParaRPr lang="en-GB"/>
          </a:p>
        </p:txBody>
      </p:sp>
      <p:sp>
        <p:nvSpPr>
          <p:cNvPr id="5" name="Footer Placeholder 4">
            <a:extLst>
              <a:ext uri="{FF2B5EF4-FFF2-40B4-BE49-F238E27FC236}">
                <a16:creationId xmlns:a16="http://schemas.microsoft.com/office/drawing/2014/main" id="{09B67FFB-6258-562B-4B14-CF975538A6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E008EC-BA5E-3C43-4CCC-CE798F65E6CB}"/>
              </a:ext>
            </a:extLst>
          </p:cNvPr>
          <p:cNvSpPr>
            <a:spLocks noGrp="1"/>
          </p:cNvSpPr>
          <p:nvPr>
            <p:ph type="sldNum" sz="quarter" idx="12"/>
          </p:nvPr>
        </p:nvSpPr>
        <p:spPr/>
        <p:txBody>
          <a:bodyPr/>
          <a:lstStyle/>
          <a:p>
            <a:fld id="{7786CE0E-FE53-42D7-845A-A6474289E567}" type="slidenum">
              <a:rPr lang="en-GB" smtClean="0"/>
              <a:t>‹#›</a:t>
            </a:fld>
            <a:endParaRPr lang="en-GB"/>
          </a:p>
        </p:txBody>
      </p:sp>
    </p:spTree>
    <p:extLst>
      <p:ext uri="{BB962C8B-B14F-4D97-AF65-F5344CB8AC3E}">
        <p14:creationId xmlns:p14="http://schemas.microsoft.com/office/powerpoint/2010/main" val="4070273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270B9-B8CB-9362-E971-ADCA642A70B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AA90674-2AD0-0997-7038-EE06C4DAE9C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86C2410-1D15-B164-B1EE-5D560547B0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391AEFC-DDF1-A622-DFCB-A03C63360638}"/>
              </a:ext>
            </a:extLst>
          </p:cNvPr>
          <p:cNvSpPr>
            <a:spLocks noGrp="1"/>
          </p:cNvSpPr>
          <p:nvPr>
            <p:ph type="dt" sz="half" idx="10"/>
          </p:nvPr>
        </p:nvSpPr>
        <p:spPr/>
        <p:txBody>
          <a:bodyPr/>
          <a:lstStyle/>
          <a:p>
            <a:fld id="{6132FEEE-EDEF-4E5F-A925-C7CA7D9DB5DD}" type="datetimeFigureOut">
              <a:rPr lang="en-GB" smtClean="0"/>
              <a:t>03/12/2024</a:t>
            </a:fld>
            <a:endParaRPr lang="en-GB"/>
          </a:p>
        </p:txBody>
      </p:sp>
      <p:sp>
        <p:nvSpPr>
          <p:cNvPr id="6" name="Footer Placeholder 5">
            <a:extLst>
              <a:ext uri="{FF2B5EF4-FFF2-40B4-BE49-F238E27FC236}">
                <a16:creationId xmlns:a16="http://schemas.microsoft.com/office/drawing/2014/main" id="{90991B0E-6430-A99C-5164-ECA86CACE4F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2323965-3373-8DF8-D89B-9BA226FABEC9}"/>
              </a:ext>
            </a:extLst>
          </p:cNvPr>
          <p:cNvSpPr>
            <a:spLocks noGrp="1"/>
          </p:cNvSpPr>
          <p:nvPr>
            <p:ph type="sldNum" sz="quarter" idx="12"/>
          </p:nvPr>
        </p:nvSpPr>
        <p:spPr/>
        <p:txBody>
          <a:bodyPr/>
          <a:lstStyle/>
          <a:p>
            <a:fld id="{7786CE0E-FE53-42D7-845A-A6474289E567}" type="slidenum">
              <a:rPr lang="en-GB" smtClean="0"/>
              <a:t>‹#›</a:t>
            </a:fld>
            <a:endParaRPr lang="en-GB"/>
          </a:p>
        </p:txBody>
      </p:sp>
    </p:spTree>
    <p:extLst>
      <p:ext uri="{BB962C8B-B14F-4D97-AF65-F5344CB8AC3E}">
        <p14:creationId xmlns:p14="http://schemas.microsoft.com/office/powerpoint/2010/main" val="3808798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39C35-6BFA-C012-98A9-518FD89CDFE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02E0F0-AC39-E57E-EB8B-57882438BB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056A8D-A9B3-1270-32E1-AE89A11647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0C046A7-1726-C6D3-2584-6B05D61801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836BBF-A615-EA88-54FD-FE77511D5D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EF32E9E-BE83-70D2-D4A1-31A9C8AF20B2}"/>
              </a:ext>
            </a:extLst>
          </p:cNvPr>
          <p:cNvSpPr>
            <a:spLocks noGrp="1"/>
          </p:cNvSpPr>
          <p:nvPr>
            <p:ph type="dt" sz="half" idx="10"/>
          </p:nvPr>
        </p:nvSpPr>
        <p:spPr/>
        <p:txBody>
          <a:bodyPr/>
          <a:lstStyle/>
          <a:p>
            <a:fld id="{6132FEEE-EDEF-4E5F-A925-C7CA7D9DB5DD}" type="datetimeFigureOut">
              <a:rPr lang="en-GB" smtClean="0"/>
              <a:t>03/12/2024</a:t>
            </a:fld>
            <a:endParaRPr lang="en-GB"/>
          </a:p>
        </p:txBody>
      </p:sp>
      <p:sp>
        <p:nvSpPr>
          <p:cNvPr id="8" name="Footer Placeholder 7">
            <a:extLst>
              <a:ext uri="{FF2B5EF4-FFF2-40B4-BE49-F238E27FC236}">
                <a16:creationId xmlns:a16="http://schemas.microsoft.com/office/drawing/2014/main" id="{38138D9D-478C-02F3-105B-ADFFCAC8808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0A90DAC-60A1-869E-4A51-060591B46878}"/>
              </a:ext>
            </a:extLst>
          </p:cNvPr>
          <p:cNvSpPr>
            <a:spLocks noGrp="1"/>
          </p:cNvSpPr>
          <p:nvPr>
            <p:ph type="sldNum" sz="quarter" idx="12"/>
          </p:nvPr>
        </p:nvSpPr>
        <p:spPr/>
        <p:txBody>
          <a:bodyPr/>
          <a:lstStyle/>
          <a:p>
            <a:fld id="{7786CE0E-FE53-42D7-845A-A6474289E567}" type="slidenum">
              <a:rPr lang="en-GB" smtClean="0"/>
              <a:t>‹#›</a:t>
            </a:fld>
            <a:endParaRPr lang="en-GB"/>
          </a:p>
        </p:txBody>
      </p:sp>
    </p:spTree>
    <p:extLst>
      <p:ext uri="{BB962C8B-B14F-4D97-AF65-F5344CB8AC3E}">
        <p14:creationId xmlns:p14="http://schemas.microsoft.com/office/powerpoint/2010/main" val="3939954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320D6-CC1F-255F-5937-76E4382E90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09F024C-C517-7364-DC3B-E4630DCE2C51}"/>
              </a:ext>
            </a:extLst>
          </p:cNvPr>
          <p:cNvSpPr>
            <a:spLocks noGrp="1"/>
          </p:cNvSpPr>
          <p:nvPr>
            <p:ph type="dt" sz="half" idx="10"/>
          </p:nvPr>
        </p:nvSpPr>
        <p:spPr/>
        <p:txBody>
          <a:bodyPr/>
          <a:lstStyle/>
          <a:p>
            <a:fld id="{6132FEEE-EDEF-4E5F-A925-C7CA7D9DB5DD}" type="datetimeFigureOut">
              <a:rPr lang="en-GB" smtClean="0"/>
              <a:t>03/12/2024</a:t>
            </a:fld>
            <a:endParaRPr lang="en-GB"/>
          </a:p>
        </p:txBody>
      </p:sp>
      <p:sp>
        <p:nvSpPr>
          <p:cNvPr id="4" name="Footer Placeholder 3">
            <a:extLst>
              <a:ext uri="{FF2B5EF4-FFF2-40B4-BE49-F238E27FC236}">
                <a16:creationId xmlns:a16="http://schemas.microsoft.com/office/drawing/2014/main" id="{9034A1FD-57D5-6A35-4421-33BB628ABAF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0D5C923-4367-8B72-37CD-003D080062DB}"/>
              </a:ext>
            </a:extLst>
          </p:cNvPr>
          <p:cNvSpPr>
            <a:spLocks noGrp="1"/>
          </p:cNvSpPr>
          <p:nvPr>
            <p:ph type="sldNum" sz="quarter" idx="12"/>
          </p:nvPr>
        </p:nvSpPr>
        <p:spPr/>
        <p:txBody>
          <a:bodyPr/>
          <a:lstStyle/>
          <a:p>
            <a:fld id="{7786CE0E-FE53-42D7-845A-A6474289E567}" type="slidenum">
              <a:rPr lang="en-GB" smtClean="0"/>
              <a:t>‹#›</a:t>
            </a:fld>
            <a:endParaRPr lang="en-GB"/>
          </a:p>
        </p:txBody>
      </p:sp>
    </p:spTree>
    <p:extLst>
      <p:ext uri="{BB962C8B-B14F-4D97-AF65-F5344CB8AC3E}">
        <p14:creationId xmlns:p14="http://schemas.microsoft.com/office/powerpoint/2010/main" val="2297878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2D3A0A-FCDC-42C1-7619-4ED6F4600881}"/>
              </a:ext>
            </a:extLst>
          </p:cNvPr>
          <p:cNvSpPr>
            <a:spLocks noGrp="1"/>
          </p:cNvSpPr>
          <p:nvPr>
            <p:ph type="dt" sz="half" idx="10"/>
          </p:nvPr>
        </p:nvSpPr>
        <p:spPr/>
        <p:txBody>
          <a:bodyPr/>
          <a:lstStyle/>
          <a:p>
            <a:fld id="{6132FEEE-EDEF-4E5F-A925-C7CA7D9DB5DD}" type="datetimeFigureOut">
              <a:rPr lang="en-GB" smtClean="0"/>
              <a:t>03/12/2024</a:t>
            </a:fld>
            <a:endParaRPr lang="en-GB"/>
          </a:p>
        </p:txBody>
      </p:sp>
      <p:sp>
        <p:nvSpPr>
          <p:cNvPr id="3" name="Footer Placeholder 2">
            <a:extLst>
              <a:ext uri="{FF2B5EF4-FFF2-40B4-BE49-F238E27FC236}">
                <a16:creationId xmlns:a16="http://schemas.microsoft.com/office/drawing/2014/main" id="{21516908-C5FC-4226-D1C6-36C99797095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C080BF2-38E5-9303-0113-3A6900AC922D}"/>
              </a:ext>
            </a:extLst>
          </p:cNvPr>
          <p:cNvSpPr>
            <a:spLocks noGrp="1"/>
          </p:cNvSpPr>
          <p:nvPr>
            <p:ph type="sldNum" sz="quarter" idx="12"/>
          </p:nvPr>
        </p:nvSpPr>
        <p:spPr/>
        <p:txBody>
          <a:bodyPr/>
          <a:lstStyle/>
          <a:p>
            <a:fld id="{7786CE0E-FE53-42D7-845A-A6474289E567}" type="slidenum">
              <a:rPr lang="en-GB" smtClean="0"/>
              <a:t>‹#›</a:t>
            </a:fld>
            <a:endParaRPr lang="en-GB"/>
          </a:p>
        </p:txBody>
      </p:sp>
    </p:spTree>
    <p:extLst>
      <p:ext uri="{BB962C8B-B14F-4D97-AF65-F5344CB8AC3E}">
        <p14:creationId xmlns:p14="http://schemas.microsoft.com/office/powerpoint/2010/main" val="1948227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898DB-049F-47B4-B41A-DF1B471376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F54603D-A905-3760-A977-F9C7BCDA82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3486C5D-859D-D7C4-87E8-DEFBDD7324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C3A18A-9957-31A1-A07A-840A7B75549C}"/>
              </a:ext>
            </a:extLst>
          </p:cNvPr>
          <p:cNvSpPr>
            <a:spLocks noGrp="1"/>
          </p:cNvSpPr>
          <p:nvPr>
            <p:ph type="dt" sz="half" idx="10"/>
          </p:nvPr>
        </p:nvSpPr>
        <p:spPr/>
        <p:txBody>
          <a:bodyPr/>
          <a:lstStyle/>
          <a:p>
            <a:fld id="{6132FEEE-EDEF-4E5F-A925-C7CA7D9DB5DD}" type="datetimeFigureOut">
              <a:rPr lang="en-GB" smtClean="0"/>
              <a:t>03/12/2024</a:t>
            </a:fld>
            <a:endParaRPr lang="en-GB"/>
          </a:p>
        </p:txBody>
      </p:sp>
      <p:sp>
        <p:nvSpPr>
          <p:cNvPr id="6" name="Footer Placeholder 5">
            <a:extLst>
              <a:ext uri="{FF2B5EF4-FFF2-40B4-BE49-F238E27FC236}">
                <a16:creationId xmlns:a16="http://schemas.microsoft.com/office/drawing/2014/main" id="{D5B98041-7D07-F1E8-EE7E-25650E0718D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8141EB4-4761-3A46-06EF-E7DEE0809112}"/>
              </a:ext>
            </a:extLst>
          </p:cNvPr>
          <p:cNvSpPr>
            <a:spLocks noGrp="1"/>
          </p:cNvSpPr>
          <p:nvPr>
            <p:ph type="sldNum" sz="quarter" idx="12"/>
          </p:nvPr>
        </p:nvSpPr>
        <p:spPr/>
        <p:txBody>
          <a:bodyPr/>
          <a:lstStyle/>
          <a:p>
            <a:fld id="{7786CE0E-FE53-42D7-845A-A6474289E567}" type="slidenum">
              <a:rPr lang="en-GB" smtClean="0"/>
              <a:t>‹#›</a:t>
            </a:fld>
            <a:endParaRPr lang="en-GB"/>
          </a:p>
        </p:txBody>
      </p:sp>
    </p:spTree>
    <p:extLst>
      <p:ext uri="{BB962C8B-B14F-4D97-AF65-F5344CB8AC3E}">
        <p14:creationId xmlns:p14="http://schemas.microsoft.com/office/powerpoint/2010/main" val="1882761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F5E7A-FA9A-7C7E-7DC1-33E791E9E2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2589D29-D48C-3037-AAD2-50EFD3A147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EFB0F1A-40B6-83B9-B3B8-7E7C2E9394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05884C-393E-38C7-2062-F10EBD642A0B}"/>
              </a:ext>
            </a:extLst>
          </p:cNvPr>
          <p:cNvSpPr>
            <a:spLocks noGrp="1"/>
          </p:cNvSpPr>
          <p:nvPr>
            <p:ph type="dt" sz="half" idx="10"/>
          </p:nvPr>
        </p:nvSpPr>
        <p:spPr/>
        <p:txBody>
          <a:bodyPr/>
          <a:lstStyle/>
          <a:p>
            <a:fld id="{6132FEEE-EDEF-4E5F-A925-C7CA7D9DB5DD}" type="datetimeFigureOut">
              <a:rPr lang="en-GB" smtClean="0"/>
              <a:t>03/12/2024</a:t>
            </a:fld>
            <a:endParaRPr lang="en-GB"/>
          </a:p>
        </p:txBody>
      </p:sp>
      <p:sp>
        <p:nvSpPr>
          <p:cNvPr id="6" name="Footer Placeholder 5">
            <a:extLst>
              <a:ext uri="{FF2B5EF4-FFF2-40B4-BE49-F238E27FC236}">
                <a16:creationId xmlns:a16="http://schemas.microsoft.com/office/drawing/2014/main" id="{6A1F6946-B7FE-76AA-B6B2-C463EE1F221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20EF7D-7EA0-8F85-4E89-D282BED7F5AB}"/>
              </a:ext>
            </a:extLst>
          </p:cNvPr>
          <p:cNvSpPr>
            <a:spLocks noGrp="1"/>
          </p:cNvSpPr>
          <p:nvPr>
            <p:ph type="sldNum" sz="quarter" idx="12"/>
          </p:nvPr>
        </p:nvSpPr>
        <p:spPr/>
        <p:txBody>
          <a:bodyPr/>
          <a:lstStyle/>
          <a:p>
            <a:fld id="{7786CE0E-FE53-42D7-845A-A6474289E567}" type="slidenum">
              <a:rPr lang="en-GB" smtClean="0"/>
              <a:t>‹#›</a:t>
            </a:fld>
            <a:endParaRPr lang="en-GB"/>
          </a:p>
        </p:txBody>
      </p:sp>
    </p:spTree>
    <p:extLst>
      <p:ext uri="{BB962C8B-B14F-4D97-AF65-F5344CB8AC3E}">
        <p14:creationId xmlns:p14="http://schemas.microsoft.com/office/powerpoint/2010/main" val="3598591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48A8B0-AC6B-1D64-6396-BA897C00EF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7D34F6-9211-1F4A-5D2E-D32FF5D06A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1F47FF3-9209-00F2-DFA4-DAE3EA9E8D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132FEEE-EDEF-4E5F-A925-C7CA7D9DB5DD}" type="datetimeFigureOut">
              <a:rPr lang="en-GB" smtClean="0"/>
              <a:t>03/12/2024</a:t>
            </a:fld>
            <a:endParaRPr lang="en-GB"/>
          </a:p>
        </p:txBody>
      </p:sp>
      <p:sp>
        <p:nvSpPr>
          <p:cNvPr id="5" name="Footer Placeholder 4">
            <a:extLst>
              <a:ext uri="{FF2B5EF4-FFF2-40B4-BE49-F238E27FC236}">
                <a16:creationId xmlns:a16="http://schemas.microsoft.com/office/drawing/2014/main" id="{E2984401-90D8-102A-47EF-D6B5465B4F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F6D2F6D9-E0F2-FB97-A08B-F233725AA6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786CE0E-FE53-42D7-845A-A6474289E567}" type="slidenum">
              <a:rPr lang="en-GB" smtClean="0"/>
              <a:t>‹#›</a:t>
            </a:fld>
            <a:endParaRPr lang="en-GB"/>
          </a:p>
        </p:txBody>
      </p:sp>
      <p:sp>
        <p:nvSpPr>
          <p:cNvPr id="8" name="TextBox 7">
            <a:extLst>
              <a:ext uri="{FF2B5EF4-FFF2-40B4-BE49-F238E27FC236}">
                <a16:creationId xmlns:a16="http://schemas.microsoft.com/office/drawing/2014/main" id="{925C276E-9909-5D95-B7F7-AC8A2B89A48A}"/>
              </a:ext>
            </a:extLst>
          </p:cNvPr>
          <p:cNvSpPr txBox="1"/>
          <p:nvPr userDrawn="1">
            <p:extLst>
              <p:ext uri="{1162E1C5-73C7-4A58-AE30-91384D911F3F}">
                <p184:classification xmlns:p184="http://schemas.microsoft.com/office/powerpoint/2018/4/main" val="hdr"/>
              </p:ext>
            </p:extLst>
          </p:nvPr>
        </p:nvSpPr>
        <p:spPr>
          <a:xfrm>
            <a:off x="63500" y="63500"/>
            <a:ext cx="388938"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879752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mailto:abic@sharecommunity.org.uk"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sv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01FA3071-B9A1-0F5D-B934-D99EA135700E}"/>
              </a:ext>
            </a:extLst>
          </p:cNvPr>
          <p:cNvSpPr/>
          <p:nvPr/>
        </p:nvSpPr>
        <p:spPr>
          <a:xfrm>
            <a:off x="0" y="2311149"/>
            <a:ext cx="12192000" cy="2235702"/>
          </a:xfrm>
          <a:prstGeom prst="roundRect">
            <a:avLst>
              <a:gd name="adj" fmla="val 0"/>
            </a:avLst>
          </a:prstGeom>
          <a:solidFill>
            <a:srgbClr val="62379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dirty="0">
                <a:latin typeface="Arial" panose="020B0604020202020204" pitchFamily="34" charset="0"/>
                <a:cs typeface="Arial" panose="020B0604020202020204" pitchFamily="34" charset="0"/>
              </a:rPr>
              <a:t>The </a:t>
            </a:r>
            <a:r>
              <a:rPr lang="en-GB" sz="3600" b="1" dirty="0" err="1">
                <a:latin typeface="Arial" panose="020B0604020202020204" pitchFamily="34" charset="0"/>
                <a:cs typeface="Arial" panose="020B0604020202020204" pitchFamily="34" charset="0"/>
              </a:rPr>
              <a:t>Wandsworth</a:t>
            </a:r>
            <a:r>
              <a:rPr lang="en-GB" sz="3600" b="1" dirty="0">
                <a:latin typeface="Arial" panose="020B0604020202020204" pitchFamily="34" charset="0"/>
                <a:cs typeface="Arial" panose="020B0604020202020204" pitchFamily="34" charset="0"/>
              </a:rPr>
              <a:t> </a:t>
            </a:r>
            <a:br>
              <a:rPr lang="en-GB" sz="3600" b="1" dirty="0">
                <a:latin typeface="Arial" panose="020B0604020202020204" pitchFamily="34" charset="0"/>
                <a:cs typeface="Arial" panose="020B0604020202020204" pitchFamily="34" charset="0"/>
              </a:rPr>
            </a:br>
            <a:r>
              <a:rPr lang="en-GB" sz="3600" b="1" dirty="0">
                <a:latin typeface="Arial" panose="020B0604020202020204" pitchFamily="34" charset="0"/>
                <a:cs typeface="Arial" panose="020B0604020202020204" pitchFamily="34" charset="0"/>
              </a:rPr>
              <a:t>Health &amp; Wellbeing Board</a:t>
            </a:r>
          </a:p>
        </p:txBody>
      </p:sp>
      <p:sp>
        <p:nvSpPr>
          <p:cNvPr id="2" name="AutoShape 2" descr="19 Steps to Health &amp; Wellbeing: Take the Survey - Wandsworth Carers' Centre">
            <a:extLst>
              <a:ext uri="{FF2B5EF4-FFF2-40B4-BE49-F238E27FC236}">
                <a16:creationId xmlns:a16="http://schemas.microsoft.com/office/drawing/2014/main" id="{EB2C5960-6328-9B70-4037-295F961665D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 name="Picture 2">
            <a:extLst>
              <a:ext uri="{FF2B5EF4-FFF2-40B4-BE49-F238E27FC236}">
                <a16:creationId xmlns:a16="http://schemas.microsoft.com/office/drawing/2014/main" id="{26B8A577-3405-635A-30B4-655A375FF8DA}"/>
              </a:ext>
            </a:extLst>
          </p:cNvPr>
          <p:cNvPicPr>
            <a:picLocks noChangeAspect="1"/>
          </p:cNvPicPr>
          <p:nvPr/>
        </p:nvPicPr>
        <p:blipFill>
          <a:blip r:embed="rId2"/>
          <a:stretch>
            <a:fillRect/>
          </a:stretch>
        </p:blipFill>
        <p:spPr>
          <a:xfrm>
            <a:off x="9284569" y="498660"/>
            <a:ext cx="2453120" cy="1292207"/>
          </a:xfrm>
          <a:prstGeom prst="rect">
            <a:avLst/>
          </a:prstGeom>
        </p:spPr>
      </p:pic>
      <p:sp>
        <p:nvSpPr>
          <p:cNvPr id="4" name="TextBox 3">
            <a:extLst>
              <a:ext uri="{FF2B5EF4-FFF2-40B4-BE49-F238E27FC236}">
                <a16:creationId xmlns:a16="http://schemas.microsoft.com/office/drawing/2014/main" id="{A23C7903-075B-1EFE-6EDC-2FD12D5F2553}"/>
              </a:ext>
            </a:extLst>
          </p:cNvPr>
          <p:cNvSpPr txBox="1"/>
          <p:nvPr/>
        </p:nvSpPr>
        <p:spPr>
          <a:xfrm>
            <a:off x="7690586" y="5861304"/>
            <a:ext cx="4047104" cy="461665"/>
          </a:xfrm>
          <a:prstGeom prst="rect">
            <a:avLst/>
          </a:prstGeom>
          <a:noFill/>
        </p:spPr>
        <p:txBody>
          <a:bodyPr wrap="square" rtlCol="0">
            <a:spAutoFit/>
          </a:bodyPr>
          <a:lstStyle/>
          <a:p>
            <a:r>
              <a:rPr lang="en-GB" sz="2400" dirty="0" err="1">
                <a:latin typeface="Arial" panose="020B0604020202020204" pitchFamily="34" charset="0"/>
                <a:cs typeface="Arial" panose="020B0604020202020204" pitchFamily="34" charset="0"/>
              </a:rPr>
              <a:t>Wandsworth</a:t>
            </a:r>
            <a:r>
              <a:rPr lang="en-GB" sz="2400" dirty="0">
                <a:latin typeface="Arial" panose="020B0604020202020204" pitchFamily="34" charset="0"/>
                <a:cs typeface="Arial" panose="020B0604020202020204" pitchFamily="34" charset="0"/>
              </a:rPr>
              <a:t> VSF, 4/12/24</a:t>
            </a:r>
          </a:p>
        </p:txBody>
      </p:sp>
      <p:sp>
        <p:nvSpPr>
          <p:cNvPr id="6" name="TextBox 5">
            <a:extLst>
              <a:ext uri="{FF2B5EF4-FFF2-40B4-BE49-F238E27FC236}">
                <a16:creationId xmlns:a16="http://schemas.microsoft.com/office/drawing/2014/main" id="{DD901563-7C33-2A0B-D261-AFCEC2682E8B}"/>
              </a:ext>
            </a:extLst>
          </p:cNvPr>
          <p:cNvSpPr txBox="1"/>
          <p:nvPr/>
        </p:nvSpPr>
        <p:spPr>
          <a:xfrm>
            <a:off x="394634" y="5861304"/>
            <a:ext cx="8248852" cy="461665"/>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Abi Carter, Voluntary Sector Representative</a:t>
            </a:r>
          </a:p>
        </p:txBody>
      </p:sp>
    </p:spTree>
    <p:extLst>
      <p:ext uri="{BB962C8B-B14F-4D97-AF65-F5344CB8AC3E}">
        <p14:creationId xmlns:p14="http://schemas.microsoft.com/office/powerpoint/2010/main" val="1730077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19 Steps to Health &amp; Wellbeing: Take the Survey - Wandsworth Carers' Centre">
            <a:extLst>
              <a:ext uri="{FF2B5EF4-FFF2-40B4-BE49-F238E27FC236}">
                <a16:creationId xmlns:a16="http://schemas.microsoft.com/office/drawing/2014/main" id="{EB2C5960-6328-9B70-4037-295F961665D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 name="Picture 2">
            <a:extLst>
              <a:ext uri="{FF2B5EF4-FFF2-40B4-BE49-F238E27FC236}">
                <a16:creationId xmlns:a16="http://schemas.microsoft.com/office/drawing/2014/main" id="{26B8A577-3405-635A-30B4-655A375FF8DA}"/>
              </a:ext>
            </a:extLst>
          </p:cNvPr>
          <p:cNvPicPr>
            <a:picLocks noChangeAspect="1"/>
          </p:cNvPicPr>
          <p:nvPr/>
        </p:nvPicPr>
        <p:blipFill>
          <a:blip r:embed="rId2"/>
          <a:stretch>
            <a:fillRect/>
          </a:stretch>
        </p:blipFill>
        <p:spPr>
          <a:xfrm>
            <a:off x="9284569" y="498660"/>
            <a:ext cx="2453120" cy="1292207"/>
          </a:xfrm>
          <a:prstGeom prst="rect">
            <a:avLst/>
          </a:prstGeom>
        </p:spPr>
      </p:pic>
      <p:sp>
        <p:nvSpPr>
          <p:cNvPr id="6" name="TextBox 5">
            <a:extLst>
              <a:ext uri="{FF2B5EF4-FFF2-40B4-BE49-F238E27FC236}">
                <a16:creationId xmlns:a16="http://schemas.microsoft.com/office/drawing/2014/main" id="{DD901563-7C33-2A0B-D261-AFCEC2682E8B}"/>
              </a:ext>
            </a:extLst>
          </p:cNvPr>
          <p:cNvSpPr txBox="1"/>
          <p:nvPr/>
        </p:nvSpPr>
        <p:spPr>
          <a:xfrm>
            <a:off x="524576" y="1790867"/>
            <a:ext cx="10838048" cy="2677656"/>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What I’ll cover:</a:t>
            </a:r>
          </a:p>
          <a:p>
            <a:pPr marL="457200" indent="-457200">
              <a:buAutoNum type="arabicPeriod"/>
            </a:pPr>
            <a:r>
              <a:rPr lang="en-GB" sz="2400" dirty="0">
                <a:latin typeface="Arial" panose="020B0604020202020204" pitchFamily="34" charset="0"/>
                <a:cs typeface="Arial" panose="020B0604020202020204" pitchFamily="34" charset="0"/>
              </a:rPr>
              <a:t>What does the HWB do?</a:t>
            </a:r>
          </a:p>
          <a:p>
            <a:pPr marL="457200" indent="-457200">
              <a:buAutoNum type="arabicPeriod"/>
            </a:pPr>
            <a:r>
              <a:rPr lang="en-GB" sz="2400" dirty="0">
                <a:latin typeface="Arial" panose="020B0604020202020204" pitchFamily="34" charset="0"/>
                <a:cs typeface="Arial" panose="020B0604020202020204" pitchFamily="34" charset="0"/>
              </a:rPr>
              <a:t>Where does it sit within the health landscape of </a:t>
            </a:r>
            <a:r>
              <a:rPr lang="en-GB" sz="2400" dirty="0" err="1">
                <a:latin typeface="Arial" panose="020B0604020202020204" pitchFamily="34" charset="0"/>
                <a:cs typeface="Arial" panose="020B0604020202020204" pitchFamily="34" charset="0"/>
              </a:rPr>
              <a:t>Wandsworth</a:t>
            </a:r>
            <a:r>
              <a:rPr lang="en-GB" sz="2400" dirty="0">
                <a:latin typeface="Arial" panose="020B0604020202020204" pitchFamily="34" charset="0"/>
                <a:cs typeface="Arial" panose="020B0604020202020204" pitchFamily="34" charset="0"/>
              </a:rPr>
              <a:t>?</a:t>
            </a:r>
          </a:p>
          <a:p>
            <a:pPr marL="457200" indent="-457200">
              <a:buAutoNum type="arabicPeriod"/>
            </a:pPr>
            <a:r>
              <a:rPr lang="en-GB" sz="2400" dirty="0">
                <a:latin typeface="Arial" panose="020B0604020202020204" pitchFamily="34" charset="0"/>
                <a:cs typeface="Arial" panose="020B0604020202020204" pitchFamily="34" charset="0"/>
              </a:rPr>
              <a:t>How can you get involved…</a:t>
            </a:r>
          </a:p>
          <a:p>
            <a:pPr marL="457200" indent="-457200">
              <a:buAutoNum type="arabicPeriod"/>
            </a:pPr>
            <a:r>
              <a:rPr lang="en-GB" sz="2400" dirty="0">
                <a:latin typeface="Arial" panose="020B0604020202020204" pitchFamily="34" charset="0"/>
                <a:cs typeface="Arial" panose="020B0604020202020204" pitchFamily="34" charset="0"/>
              </a:rPr>
              <a:t>…And what’s the point of doing so</a:t>
            </a:r>
          </a:p>
          <a:p>
            <a:pPr marL="457200" indent="-457200">
              <a:buAutoNum type="arabicPeriod"/>
            </a:pPr>
            <a:r>
              <a:rPr lang="en-GB" sz="2400" dirty="0">
                <a:latin typeface="Arial" panose="020B0604020202020204" pitchFamily="34" charset="0"/>
                <a:cs typeface="Arial" panose="020B0604020202020204" pitchFamily="34" charset="0"/>
              </a:rPr>
              <a:t>Any Questions?</a:t>
            </a:r>
          </a:p>
          <a:p>
            <a:pPr marL="457200" indent="-457200">
              <a:buAutoNum type="arabicPeriod"/>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5042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BC91FC4-52A2-EE29-125F-E5E2BA1F74EF}"/>
              </a:ext>
            </a:extLst>
          </p:cNvPr>
          <p:cNvPicPr>
            <a:picLocks noChangeAspect="1"/>
          </p:cNvPicPr>
          <p:nvPr/>
        </p:nvPicPr>
        <p:blipFill>
          <a:blip r:embed="rId3"/>
          <a:stretch>
            <a:fillRect/>
          </a:stretch>
        </p:blipFill>
        <p:spPr>
          <a:xfrm>
            <a:off x="9382891" y="122903"/>
            <a:ext cx="2453120" cy="1292207"/>
          </a:xfrm>
          <a:prstGeom prst="rect">
            <a:avLst/>
          </a:prstGeom>
        </p:spPr>
      </p:pic>
      <p:sp>
        <p:nvSpPr>
          <p:cNvPr id="6" name="Rectangle 5">
            <a:extLst>
              <a:ext uri="{FF2B5EF4-FFF2-40B4-BE49-F238E27FC236}">
                <a16:creationId xmlns:a16="http://schemas.microsoft.com/office/drawing/2014/main" id="{1012735D-347F-838C-FEDD-46E3B4ACDDA2}"/>
              </a:ext>
            </a:extLst>
          </p:cNvPr>
          <p:cNvSpPr/>
          <p:nvPr/>
        </p:nvSpPr>
        <p:spPr>
          <a:xfrm>
            <a:off x="1656564" y="158385"/>
            <a:ext cx="6017342" cy="63528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Wandsworth Health &amp; Wellbeing Board</a:t>
            </a:r>
          </a:p>
        </p:txBody>
      </p:sp>
      <p:sp>
        <p:nvSpPr>
          <p:cNvPr id="7" name="Rectangle 6">
            <a:extLst>
              <a:ext uri="{FF2B5EF4-FFF2-40B4-BE49-F238E27FC236}">
                <a16:creationId xmlns:a16="http://schemas.microsoft.com/office/drawing/2014/main" id="{BACB26B3-218C-CCB8-4683-BAA594349DCF}"/>
              </a:ext>
            </a:extLst>
          </p:cNvPr>
          <p:cNvSpPr/>
          <p:nvPr/>
        </p:nvSpPr>
        <p:spPr>
          <a:xfrm>
            <a:off x="925635" y="1098596"/>
            <a:ext cx="1725328" cy="863867"/>
          </a:xfrm>
          <a:prstGeom prst="rect">
            <a:avLst/>
          </a:prstGeom>
          <a:solidFill>
            <a:srgbClr val="6CD68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cs typeface="Arial" panose="020B0604020202020204" pitchFamily="34" charset="0"/>
              </a:rPr>
              <a:t>Joint Local Health &amp; Wellbeing Strategy</a:t>
            </a:r>
          </a:p>
        </p:txBody>
      </p:sp>
      <p:sp>
        <p:nvSpPr>
          <p:cNvPr id="8" name="Rectangle 7">
            <a:extLst>
              <a:ext uri="{FF2B5EF4-FFF2-40B4-BE49-F238E27FC236}">
                <a16:creationId xmlns:a16="http://schemas.microsoft.com/office/drawing/2014/main" id="{22B20150-49C6-3AA1-CCBB-78BDC2D80F9E}"/>
              </a:ext>
            </a:extLst>
          </p:cNvPr>
          <p:cNvSpPr/>
          <p:nvPr/>
        </p:nvSpPr>
        <p:spPr>
          <a:xfrm>
            <a:off x="3131575" y="1075578"/>
            <a:ext cx="2088838" cy="863867"/>
          </a:xfrm>
          <a:prstGeom prst="rect">
            <a:avLst/>
          </a:prstGeom>
          <a:solidFill>
            <a:srgbClr val="6CD68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cs typeface="Arial" panose="020B0604020202020204" pitchFamily="34" charset="0"/>
              </a:rPr>
              <a:t>Joint Strategic Needs Assessment</a:t>
            </a:r>
          </a:p>
        </p:txBody>
      </p:sp>
      <p:sp>
        <p:nvSpPr>
          <p:cNvPr id="9" name="Rectangle 8">
            <a:extLst>
              <a:ext uri="{FF2B5EF4-FFF2-40B4-BE49-F238E27FC236}">
                <a16:creationId xmlns:a16="http://schemas.microsoft.com/office/drawing/2014/main" id="{87ACC8A2-68C9-1F2B-D7FC-1F991233F7F8}"/>
              </a:ext>
            </a:extLst>
          </p:cNvPr>
          <p:cNvSpPr/>
          <p:nvPr/>
        </p:nvSpPr>
        <p:spPr>
          <a:xfrm>
            <a:off x="5655938" y="1088040"/>
            <a:ext cx="1829602" cy="863867"/>
          </a:xfrm>
          <a:prstGeom prst="rect">
            <a:avLst/>
          </a:prstGeom>
          <a:solidFill>
            <a:srgbClr val="6CD68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cs typeface="Arial" panose="020B0604020202020204" pitchFamily="34" charset="0"/>
              </a:rPr>
              <a:t>Pharmaceutical Needs </a:t>
            </a:r>
          </a:p>
          <a:p>
            <a:pPr algn="ctr"/>
            <a:r>
              <a:rPr lang="en-GB" sz="1400" b="1" dirty="0">
                <a:latin typeface="Arial" panose="020B0604020202020204" pitchFamily="34" charset="0"/>
                <a:cs typeface="Arial" panose="020B0604020202020204" pitchFamily="34" charset="0"/>
              </a:rPr>
              <a:t>Assessment</a:t>
            </a:r>
          </a:p>
        </p:txBody>
      </p:sp>
      <p:sp>
        <p:nvSpPr>
          <p:cNvPr id="10" name="Rectangle: Rounded Corners 9">
            <a:extLst>
              <a:ext uri="{FF2B5EF4-FFF2-40B4-BE49-F238E27FC236}">
                <a16:creationId xmlns:a16="http://schemas.microsoft.com/office/drawing/2014/main" id="{F1970635-7A3F-BD7B-1371-205D3532B72C}"/>
              </a:ext>
            </a:extLst>
          </p:cNvPr>
          <p:cNvSpPr/>
          <p:nvPr/>
        </p:nvSpPr>
        <p:spPr>
          <a:xfrm>
            <a:off x="7749035" y="1507511"/>
            <a:ext cx="4322143" cy="4922538"/>
          </a:xfrm>
          <a:prstGeom prst="roundRect">
            <a:avLst/>
          </a:prstGeom>
          <a:solidFill>
            <a:srgbClr val="6CD68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schemeClr val="tx1"/>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schemeClr val="tx1"/>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schemeClr val="tx1"/>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latin typeface="Arial" panose="020B0604020202020204" pitchFamily="34" charset="0"/>
                <a:cs typeface="Arial" panose="020B0604020202020204" pitchFamily="34" charset="0"/>
              </a:rPr>
              <a:t>Purpose: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Arial" panose="020B0604020202020204" pitchFamily="34" charset="0"/>
                <a:cs typeface="Arial" panose="020B0604020202020204" pitchFamily="34" charset="0"/>
              </a:rPr>
              <a:t>The purpose of the Board is to improve health and wellbeing for local people and address health inequalities by: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Arial" panose="020B0604020202020204" pitchFamily="34" charset="0"/>
                <a:cs typeface="Arial" panose="020B0604020202020204" pitchFamily="34" charset="0"/>
              </a:rPr>
              <a:t>• </a:t>
            </a:r>
            <a:r>
              <a:rPr lang="en-GB" sz="1200" b="1" dirty="0">
                <a:solidFill>
                  <a:schemeClr val="tx1"/>
                </a:solidFill>
                <a:latin typeface="Arial" panose="020B0604020202020204" pitchFamily="34" charset="0"/>
                <a:cs typeface="Arial" panose="020B0604020202020204" pitchFamily="34" charset="0"/>
              </a:rPr>
              <a:t>Providing strategic leadership </a:t>
            </a:r>
            <a:r>
              <a:rPr lang="en-GB" sz="1200" dirty="0">
                <a:solidFill>
                  <a:schemeClr val="tx1"/>
                </a:solidFill>
                <a:latin typeface="Arial" panose="020B0604020202020204" pitchFamily="34" charset="0"/>
                <a:cs typeface="Arial" panose="020B0604020202020204" pitchFamily="34" charset="0"/>
              </a:rPr>
              <a:t>for the local health and care system, and improving the commissioning and delivery of services across the NHS, local government and its partners,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Arial" panose="020B0604020202020204" pitchFamily="34" charset="0"/>
                <a:cs typeface="Arial" panose="020B0604020202020204" pitchFamily="34" charset="0"/>
              </a:rPr>
              <a:t> • Initiating and encouraging the </a:t>
            </a:r>
            <a:r>
              <a:rPr lang="en-GB" sz="1200" b="1" dirty="0">
                <a:solidFill>
                  <a:schemeClr val="tx1"/>
                </a:solidFill>
                <a:latin typeface="Arial" panose="020B0604020202020204" pitchFamily="34" charset="0"/>
                <a:cs typeface="Arial" panose="020B0604020202020204" pitchFamily="34" charset="0"/>
              </a:rPr>
              <a:t>integrated delivery </a:t>
            </a:r>
            <a:r>
              <a:rPr lang="en-GB" sz="1200" dirty="0">
                <a:solidFill>
                  <a:schemeClr val="tx1"/>
                </a:solidFill>
                <a:latin typeface="Arial" panose="020B0604020202020204" pitchFamily="34" charset="0"/>
                <a:cs typeface="Arial" panose="020B0604020202020204" pitchFamily="34" charset="0"/>
              </a:rPr>
              <a:t>of health, social care and other services with health-related responsibilities/outcomes (e.g., housing, leisure, planning, community activity etc.),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Arial" panose="020B0604020202020204" pitchFamily="34" charset="0"/>
                <a:cs typeface="Arial" panose="020B0604020202020204" pitchFamily="34" charset="0"/>
              </a:rPr>
              <a:t> • Maintain a key relationship with the Wandsworth Integrated Care Partnership (ICP) including sharing priorities, progress and assurance where agreed.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Arial" panose="020B0604020202020204" pitchFamily="34" charset="0"/>
                <a:cs typeface="Arial" panose="020B0604020202020204" pitchFamily="34" charset="0"/>
              </a:rPr>
              <a:t>• </a:t>
            </a:r>
            <a:r>
              <a:rPr lang="en-GB" sz="1200" b="1" dirty="0">
                <a:solidFill>
                  <a:schemeClr val="tx1"/>
                </a:solidFill>
                <a:latin typeface="Arial" panose="020B0604020202020204" pitchFamily="34" charset="0"/>
                <a:cs typeface="Arial" panose="020B0604020202020204" pitchFamily="34" charset="0"/>
              </a:rPr>
              <a:t>Provide a key forum for public and joint accountability </a:t>
            </a:r>
            <a:r>
              <a:rPr lang="en-GB" sz="1200" dirty="0">
                <a:solidFill>
                  <a:schemeClr val="tx1"/>
                </a:solidFill>
                <a:latin typeface="Arial" panose="020B0604020202020204" pitchFamily="34" charset="0"/>
                <a:cs typeface="Arial" panose="020B0604020202020204" pitchFamily="34" charset="0"/>
              </a:rPr>
              <a:t>of NHS, public health, social care for adults and children and other commissioned services that the Board agrees are directly related to health and wellbeing.</a:t>
            </a:r>
            <a:endParaRPr lang="en-GB" sz="1200" b="0" i="0" dirty="0">
              <a:solidFill>
                <a:schemeClr val="tx1"/>
              </a:solidFill>
              <a:effectLst/>
              <a:latin typeface="Arial" panose="020B0604020202020204" pitchFamily="34" charset="0"/>
              <a:cs typeface="Arial" panose="020B0604020202020204" pitchFamily="34" charset="0"/>
            </a:endParaRPr>
          </a:p>
          <a:p>
            <a:pPr algn="ctr"/>
            <a:endParaRPr lang="en-GB" sz="1200" dirty="0"/>
          </a:p>
          <a:p>
            <a:pPr algn="ctr"/>
            <a:endParaRPr lang="en-GB" sz="1200" dirty="0"/>
          </a:p>
          <a:p>
            <a:pPr algn="ctr"/>
            <a:endParaRPr lang="en-GB" sz="1200" dirty="0"/>
          </a:p>
          <a:p>
            <a:pPr algn="ctr"/>
            <a:endParaRPr lang="en-GB" sz="1200" dirty="0"/>
          </a:p>
          <a:p>
            <a:pPr algn="ctr"/>
            <a:endParaRPr lang="en-GB" sz="1200" dirty="0"/>
          </a:p>
          <a:p>
            <a:pPr algn="ctr"/>
            <a:endParaRPr lang="en-GB" sz="1200" dirty="0"/>
          </a:p>
          <a:p>
            <a:pPr algn="ctr"/>
            <a:endParaRPr lang="en-GB" sz="1200" dirty="0"/>
          </a:p>
          <a:p>
            <a:pPr algn="ctr"/>
            <a:endParaRPr lang="en-GB" sz="1200" dirty="0"/>
          </a:p>
        </p:txBody>
      </p:sp>
      <p:sp>
        <p:nvSpPr>
          <p:cNvPr id="11" name="Rectangle 10">
            <a:extLst>
              <a:ext uri="{FF2B5EF4-FFF2-40B4-BE49-F238E27FC236}">
                <a16:creationId xmlns:a16="http://schemas.microsoft.com/office/drawing/2014/main" id="{1517794C-678B-404F-0836-F5523DE006CE}"/>
              </a:ext>
            </a:extLst>
          </p:cNvPr>
          <p:cNvSpPr/>
          <p:nvPr/>
        </p:nvSpPr>
        <p:spPr>
          <a:xfrm>
            <a:off x="871243" y="2374653"/>
            <a:ext cx="1961355" cy="49491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Start Well</a:t>
            </a:r>
          </a:p>
        </p:txBody>
      </p:sp>
      <p:sp>
        <p:nvSpPr>
          <p:cNvPr id="12" name="Rectangle 11">
            <a:extLst>
              <a:ext uri="{FF2B5EF4-FFF2-40B4-BE49-F238E27FC236}">
                <a16:creationId xmlns:a16="http://schemas.microsoft.com/office/drawing/2014/main" id="{8104FF5F-3B67-A29F-DBFD-1B935CFFE400}"/>
              </a:ext>
            </a:extLst>
          </p:cNvPr>
          <p:cNvSpPr/>
          <p:nvPr/>
        </p:nvSpPr>
        <p:spPr>
          <a:xfrm>
            <a:off x="3219068" y="2374653"/>
            <a:ext cx="1888168" cy="50015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Live Well</a:t>
            </a:r>
          </a:p>
        </p:txBody>
      </p:sp>
      <p:sp>
        <p:nvSpPr>
          <p:cNvPr id="13" name="Rectangle 12">
            <a:extLst>
              <a:ext uri="{FF2B5EF4-FFF2-40B4-BE49-F238E27FC236}">
                <a16:creationId xmlns:a16="http://schemas.microsoft.com/office/drawing/2014/main" id="{5C7290B7-BEBE-77A1-F89E-8D8D2142DF36}"/>
              </a:ext>
            </a:extLst>
          </p:cNvPr>
          <p:cNvSpPr/>
          <p:nvPr/>
        </p:nvSpPr>
        <p:spPr>
          <a:xfrm>
            <a:off x="5457025" y="2368814"/>
            <a:ext cx="1888169" cy="50786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Age Well</a:t>
            </a:r>
          </a:p>
        </p:txBody>
      </p:sp>
      <p:cxnSp>
        <p:nvCxnSpPr>
          <p:cNvPr id="15" name="Straight Arrow Connector 14">
            <a:extLst>
              <a:ext uri="{FF2B5EF4-FFF2-40B4-BE49-F238E27FC236}">
                <a16:creationId xmlns:a16="http://schemas.microsoft.com/office/drawing/2014/main" id="{E188A8D0-F6E1-3A60-2485-72A59F98E59A}"/>
              </a:ext>
            </a:extLst>
          </p:cNvPr>
          <p:cNvCxnSpPr>
            <a:cxnSpLocks/>
          </p:cNvCxnSpPr>
          <p:nvPr/>
        </p:nvCxnSpPr>
        <p:spPr>
          <a:xfrm>
            <a:off x="4896242" y="3631942"/>
            <a:ext cx="0" cy="36351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1C1D6C1A-3CBB-5629-F13F-F8030E9DFE07}"/>
              </a:ext>
            </a:extLst>
          </p:cNvPr>
          <p:cNvCxnSpPr>
            <a:cxnSpLocks/>
          </p:cNvCxnSpPr>
          <p:nvPr/>
        </p:nvCxnSpPr>
        <p:spPr>
          <a:xfrm flipH="1">
            <a:off x="2429296" y="728370"/>
            <a:ext cx="377787" cy="359786"/>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53D3C8CD-D2D0-7C94-497B-48B8CD5CCD05}"/>
              </a:ext>
            </a:extLst>
          </p:cNvPr>
          <p:cNvCxnSpPr>
            <a:cxnSpLocks/>
          </p:cNvCxnSpPr>
          <p:nvPr/>
        </p:nvCxnSpPr>
        <p:spPr>
          <a:xfrm>
            <a:off x="4231510" y="777586"/>
            <a:ext cx="0" cy="321010"/>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15362D50-68DC-F5E5-CB94-E2E311DA2C53}"/>
              </a:ext>
            </a:extLst>
          </p:cNvPr>
          <p:cNvCxnSpPr>
            <a:cxnSpLocks/>
          </p:cNvCxnSpPr>
          <p:nvPr/>
        </p:nvCxnSpPr>
        <p:spPr>
          <a:xfrm>
            <a:off x="6089317" y="718568"/>
            <a:ext cx="311483" cy="357010"/>
          </a:xfrm>
          <a:prstGeom prst="line">
            <a:avLst/>
          </a:prstGeom>
        </p:spPr>
        <p:style>
          <a:lnRef idx="2">
            <a:schemeClr val="accent1"/>
          </a:lnRef>
          <a:fillRef idx="0">
            <a:schemeClr val="accent1"/>
          </a:fillRef>
          <a:effectRef idx="1">
            <a:schemeClr val="accent1"/>
          </a:effectRef>
          <a:fontRef idx="minor">
            <a:schemeClr val="tx1"/>
          </a:fontRef>
        </p:style>
      </p:cxnSp>
      <p:sp>
        <p:nvSpPr>
          <p:cNvPr id="28" name="Rectangle 27">
            <a:extLst>
              <a:ext uri="{FF2B5EF4-FFF2-40B4-BE49-F238E27FC236}">
                <a16:creationId xmlns:a16="http://schemas.microsoft.com/office/drawing/2014/main" id="{EAEFC001-9CB3-8773-7E7D-270364D3BE1E}"/>
              </a:ext>
            </a:extLst>
          </p:cNvPr>
          <p:cNvSpPr/>
          <p:nvPr/>
        </p:nvSpPr>
        <p:spPr>
          <a:xfrm>
            <a:off x="1292037" y="3131198"/>
            <a:ext cx="2377440" cy="50786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kern="1800" dirty="0">
                <a:solidFill>
                  <a:schemeClr val="bg1"/>
                </a:solidFill>
                <a:effectLst/>
                <a:latin typeface="Arial" panose="020B0604020202020204" pitchFamily="34" charset="0"/>
                <a:ea typeface="Times New Roman" panose="02020603050405020304" pitchFamily="18" charset="0"/>
              </a:rPr>
              <a:t>Wandsworth Health and Care Committee </a:t>
            </a:r>
            <a:endParaRPr lang="en-GB" sz="1400" dirty="0">
              <a:solidFill>
                <a:schemeClr val="bg1"/>
              </a:solidFill>
              <a:latin typeface="Arial" panose="020B0604020202020204" pitchFamily="34" charset="0"/>
              <a:cs typeface="Arial" panose="020B0604020202020204" pitchFamily="34" charset="0"/>
            </a:endParaRPr>
          </a:p>
        </p:txBody>
      </p:sp>
      <p:sp>
        <p:nvSpPr>
          <p:cNvPr id="29" name="Rectangle 28">
            <a:extLst>
              <a:ext uri="{FF2B5EF4-FFF2-40B4-BE49-F238E27FC236}">
                <a16:creationId xmlns:a16="http://schemas.microsoft.com/office/drawing/2014/main" id="{86DCC8AE-AF82-33E0-CE51-112BA8C2E439}"/>
              </a:ext>
            </a:extLst>
          </p:cNvPr>
          <p:cNvSpPr/>
          <p:nvPr/>
        </p:nvSpPr>
        <p:spPr>
          <a:xfrm>
            <a:off x="4572409" y="3124081"/>
            <a:ext cx="2520961" cy="50786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kern="1800" dirty="0">
                <a:solidFill>
                  <a:schemeClr val="bg1"/>
                </a:solidFill>
                <a:effectLst/>
                <a:latin typeface="Arial" panose="020B0604020202020204" pitchFamily="34" charset="0"/>
                <a:ea typeface="Times New Roman" panose="02020603050405020304" pitchFamily="18" charset="0"/>
              </a:rPr>
              <a:t>Wandsworth Health and Care Partnership</a:t>
            </a:r>
            <a:endParaRPr lang="en-GB" sz="1400" dirty="0">
              <a:solidFill>
                <a:schemeClr val="bg1"/>
              </a:solidFill>
              <a:latin typeface="Arial" panose="020B0604020202020204" pitchFamily="34" charset="0"/>
              <a:cs typeface="Arial" panose="020B0604020202020204" pitchFamily="34" charset="0"/>
            </a:endParaRPr>
          </a:p>
        </p:txBody>
      </p:sp>
      <p:sp>
        <p:nvSpPr>
          <p:cNvPr id="33" name="Rectangle 32">
            <a:extLst>
              <a:ext uri="{FF2B5EF4-FFF2-40B4-BE49-F238E27FC236}">
                <a16:creationId xmlns:a16="http://schemas.microsoft.com/office/drawing/2014/main" id="{39C657B4-2B6D-9481-168D-1CC9DA77B99A}"/>
              </a:ext>
            </a:extLst>
          </p:cNvPr>
          <p:cNvSpPr/>
          <p:nvPr/>
        </p:nvSpPr>
        <p:spPr>
          <a:xfrm>
            <a:off x="3014139" y="4018145"/>
            <a:ext cx="2162519" cy="746904"/>
          </a:xfrm>
          <a:prstGeom prst="rect">
            <a:avLst/>
          </a:prstGeom>
          <a:solidFill>
            <a:srgbClr val="6CD68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cs typeface="Arial" panose="020B0604020202020204" pitchFamily="34" charset="0"/>
              </a:rPr>
              <a:t>Health &amp; Care Plan</a:t>
            </a:r>
          </a:p>
        </p:txBody>
      </p:sp>
      <p:cxnSp>
        <p:nvCxnSpPr>
          <p:cNvPr id="36" name="Connector: Elbow 35">
            <a:extLst>
              <a:ext uri="{FF2B5EF4-FFF2-40B4-BE49-F238E27FC236}">
                <a16:creationId xmlns:a16="http://schemas.microsoft.com/office/drawing/2014/main" id="{C1CF194A-29C2-F115-EB00-6A9CD0BE501A}"/>
              </a:ext>
            </a:extLst>
          </p:cNvPr>
          <p:cNvCxnSpPr>
            <a:cxnSpLocks/>
            <a:stCxn id="7" idx="1"/>
            <a:endCxn id="33" idx="1"/>
          </p:cNvCxnSpPr>
          <p:nvPr/>
        </p:nvCxnSpPr>
        <p:spPr>
          <a:xfrm rot="10800000" flipH="1" flipV="1">
            <a:off x="925635" y="1530529"/>
            <a:ext cx="2088504" cy="2861067"/>
          </a:xfrm>
          <a:prstGeom prst="bentConnector3">
            <a:avLst>
              <a:gd name="adj1" fmla="val -10946"/>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8" name="Straight Arrow Connector 47">
            <a:extLst>
              <a:ext uri="{FF2B5EF4-FFF2-40B4-BE49-F238E27FC236}">
                <a16:creationId xmlns:a16="http://schemas.microsoft.com/office/drawing/2014/main" id="{F9F87D7F-EAF3-82C4-5812-7128177AED1D}"/>
              </a:ext>
            </a:extLst>
          </p:cNvPr>
          <p:cNvCxnSpPr/>
          <p:nvPr/>
        </p:nvCxnSpPr>
        <p:spPr>
          <a:xfrm>
            <a:off x="3219068" y="3664154"/>
            <a:ext cx="0" cy="33755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0" name="Straight Arrow Connector 49">
            <a:extLst>
              <a:ext uri="{FF2B5EF4-FFF2-40B4-BE49-F238E27FC236}">
                <a16:creationId xmlns:a16="http://schemas.microsoft.com/office/drawing/2014/main" id="{D51776FB-573E-C41C-EFC6-CBAC3748E3A5}"/>
              </a:ext>
            </a:extLst>
          </p:cNvPr>
          <p:cNvCxnSpPr>
            <a:cxnSpLocks/>
          </p:cNvCxnSpPr>
          <p:nvPr/>
        </p:nvCxnSpPr>
        <p:spPr>
          <a:xfrm>
            <a:off x="1821376" y="1962463"/>
            <a:ext cx="0" cy="36351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2" name="Straight Connector 51">
            <a:extLst>
              <a:ext uri="{FF2B5EF4-FFF2-40B4-BE49-F238E27FC236}">
                <a16:creationId xmlns:a16="http://schemas.microsoft.com/office/drawing/2014/main" id="{5739408D-DED1-3F74-F1E2-7FF985A000DE}"/>
              </a:ext>
            </a:extLst>
          </p:cNvPr>
          <p:cNvCxnSpPr>
            <a:cxnSpLocks/>
            <a:stCxn id="11" idx="3"/>
            <a:endCxn id="12" idx="1"/>
          </p:cNvCxnSpPr>
          <p:nvPr/>
        </p:nvCxnSpPr>
        <p:spPr>
          <a:xfrm>
            <a:off x="2832598" y="2622109"/>
            <a:ext cx="386470" cy="2623"/>
          </a:xfrm>
          <a:prstGeom prst="line">
            <a:avLst/>
          </a:prstGeom>
        </p:spPr>
        <p:style>
          <a:lnRef idx="2">
            <a:schemeClr val="accent1"/>
          </a:lnRef>
          <a:fillRef idx="0">
            <a:schemeClr val="accent1"/>
          </a:fillRef>
          <a:effectRef idx="1">
            <a:schemeClr val="accent1"/>
          </a:effectRef>
          <a:fontRef idx="minor">
            <a:schemeClr val="tx1"/>
          </a:fontRef>
        </p:style>
      </p:cxnSp>
      <p:cxnSp>
        <p:nvCxnSpPr>
          <p:cNvPr id="53" name="Straight Connector 52">
            <a:extLst>
              <a:ext uri="{FF2B5EF4-FFF2-40B4-BE49-F238E27FC236}">
                <a16:creationId xmlns:a16="http://schemas.microsoft.com/office/drawing/2014/main" id="{DE713882-078C-C836-5BF3-E657156DFC2B}"/>
              </a:ext>
            </a:extLst>
          </p:cNvPr>
          <p:cNvCxnSpPr>
            <a:cxnSpLocks/>
          </p:cNvCxnSpPr>
          <p:nvPr/>
        </p:nvCxnSpPr>
        <p:spPr>
          <a:xfrm>
            <a:off x="5089180" y="2649456"/>
            <a:ext cx="51605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1A0FED0A-505B-94A6-94A9-254C300033E9}"/>
              </a:ext>
            </a:extLst>
          </p:cNvPr>
          <p:cNvCxnSpPr>
            <a:stCxn id="29" idx="1"/>
            <a:endCxn id="28" idx="3"/>
          </p:cNvCxnSpPr>
          <p:nvPr/>
        </p:nvCxnSpPr>
        <p:spPr>
          <a:xfrm flipH="1">
            <a:off x="3669477" y="3378012"/>
            <a:ext cx="902932" cy="711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5" name="Rectangle: Rounded Corners 44">
            <a:extLst>
              <a:ext uri="{FF2B5EF4-FFF2-40B4-BE49-F238E27FC236}">
                <a16:creationId xmlns:a16="http://schemas.microsoft.com/office/drawing/2014/main" id="{B950BFE0-CF7E-FA96-13CC-5A2BD0EA15E8}"/>
              </a:ext>
            </a:extLst>
          </p:cNvPr>
          <p:cNvSpPr/>
          <p:nvPr/>
        </p:nvSpPr>
        <p:spPr>
          <a:xfrm>
            <a:off x="4175994" y="4880537"/>
            <a:ext cx="3329359" cy="167466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0" lang="en-GB" sz="1050" b="0"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endParaRPr>
          </a:p>
          <a:p>
            <a:r>
              <a:rPr kumimoji="0" lang="en-GB" sz="1050" b="1"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WH&amp;CP – comprising</a:t>
            </a:r>
            <a:r>
              <a:rPr kumimoji="0" lang="en-GB" sz="1050" b="1" i="0" u="none" strike="noStrike" kern="1200" cap="none" spc="0" normalizeH="0" noProof="0" dirty="0">
                <a:ln>
                  <a:noFill/>
                </a:ln>
                <a:solidFill>
                  <a:schemeClr val="bg1"/>
                </a:solidFill>
                <a:effectLst/>
                <a:uLnTx/>
                <a:uFillTx/>
                <a:latin typeface="Arial" panose="020B0604020202020204" pitchFamily="34" charset="0"/>
                <a:cs typeface="Arial" panose="020B0604020202020204" pitchFamily="34" charset="0"/>
              </a:rPr>
              <a:t> health, </a:t>
            </a:r>
            <a:r>
              <a:rPr kumimoji="0" lang="en-GB" sz="1050" b="1" i="0" u="none" strike="noStrike" kern="1200" cap="none" spc="0" normalizeH="0" noProof="0" dirty="0" err="1">
                <a:ln>
                  <a:noFill/>
                </a:ln>
                <a:solidFill>
                  <a:schemeClr val="bg1"/>
                </a:solidFill>
                <a:effectLst/>
                <a:uLnTx/>
                <a:uFillTx/>
                <a:latin typeface="Arial" panose="020B0604020202020204" pitchFamily="34" charset="0"/>
                <a:cs typeface="Arial" panose="020B0604020202020204" pitchFamily="34" charset="0"/>
              </a:rPr>
              <a:t>soc</a:t>
            </a:r>
            <a:r>
              <a:rPr kumimoji="0" lang="en-GB" sz="1050" b="1" i="0" u="none" strike="noStrike" kern="1200" cap="none" spc="0" normalizeH="0" noProof="0" dirty="0">
                <a:ln>
                  <a:noFill/>
                </a:ln>
                <a:solidFill>
                  <a:schemeClr val="bg1"/>
                </a:solidFill>
                <a:effectLst/>
                <a:uLnTx/>
                <a:uFillTx/>
                <a:latin typeface="Arial" panose="020B0604020202020204" pitchFamily="34" charset="0"/>
                <a:cs typeface="Arial" panose="020B0604020202020204" pitchFamily="34" charset="0"/>
              </a:rPr>
              <a:t> care, </a:t>
            </a:r>
            <a:r>
              <a:rPr kumimoji="0" lang="en-GB" sz="1050" b="1" i="0" u="none" strike="noStrike" kern="1200" cap="none" spc="0" normalizeH="0" noProof="0" dirty="0" err="1">
                <a:ln>
                  <a:noFill/>
                </a:ln>
                <a:solidFill>
                  <a:schemeClr val="bg1"/>
                </a:solidFill>
                <a:effectLst/>
                <a:uLnTx/>
                <a:uFillTx/>
                <a:latin typeface="Arial" panose="020B0604020202020204" pitchFamily="34" charset="0"/>
                <a:cs typeface="Arial" panose="020B0604020202020204" pitchFamily="34" charset="0"/>
              </a:rPr>
              <a:t>vol</a:t>
            </a:r>
            <a:r>
              <a:rPr kumimoji="0" lang="en-GB" sz="1050" b="1" i="0" u="none" strike="noStrike" kern="1200" cap="none" spc="0" normalizeH="0" noProof="0" dirty="0">
                <a:ln>
                  <a:noFill/>
                </a:ln>
                <a:solidFill>
                  <a:schemeClr val="bg1"/>
                </a:solidFill>
                <a:effectLst/>
                <a:uLnTx/>
                <a:uFillTx/>
                <a:latin typeface="Arial" panose="020B0604020202020204" pitchFamily="34" charset="0"/>
                <a:cs typeface="Arial" panose="020B0604020202020204" pitchFamily="34" charset="0"/>
              </a:rPr>
              <a:t> sector and clinicians:</a:t>
            </a:r>
            <a:endParaRPr kumimoji="0" lang="en-GB" sz="1050" b="1"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endParaRPr>
          </a:p>
          <a:p>
            <a:endParaRPr lang="en-GB" sz="1050" b="1" dirty="0">
              <a:solidFill>
                <a:schemeClr val="bg1"/>
              </a:solidFill>
              <a:latin typeface="Arial" panose="020B0604020202020204" pitchFamily="34" charset="0"/>
              <a:cs typeface="Arial" panose="020B0604020202020204" pitchFamily="34" charset="0"/>
            </a:endParaRPr>
          </a:p>
          <a:p>
            <a:r>
              <a:rPr kumimoji="0" lang="en-GB" sz="1050" b="1"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Purpose: </a:t>
            </a:r>
          </a:p>
          <a:p>
            <a:endParaRPr lang="en-GB" sz="1050" dirty="0">
              <a:solidFill>
                <a:schemeClr val="bg1"/>
              </a:solidFill>
              <a:latin typeface="Arial" panose="020B0604020202020204" pitchFamily="34" charset="0"/>
              <a:cs typeface="Arial" panose="020B0604020202020204" pitchFamily="34" charset="0"/>
            </a:endParaRPr>
          </a:p>
          <a:p>
            <a:r>
              <a:rPr kumimoji="0" lang="en-GB" sz="1050" b="0"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Make recommendations and oversee implementation of jointly owned priorities and strategies</a:t>
            </a:r>
            <a:r>
              <a:rPr kumimoji="0" lang="en-GB" sz="1050" b="0" i="0" u="none" strike="noStrike" kern="1200" cap="none" spc="0" normalizeH="0" noProof="0" dirty="0">
                <a:ln>
                  <a:noFill/>
                </a:ln>
                <a:solidFill>
                  <a:schemeClr val="bg1"/>
                </a:solidFill>
                <a:effectLst/>
                <a:uLnTx/>
                <a:uFillTx/>
                <a:latin typeface="Arial" panose="020B0604020202020204" pitchFamily="34" charset="0"/>
                <a:cs typeface="Arial" panose="020B0604020202020204" pitchFamily="34" charset="0"/>
              </a:rPr>
              <a:t> </a:t>
            </a:r>
            <a:r>
              <a:rPr kumimoji="0" lang="en-GB" sz="1050" b="0"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(that together comprise the Wandsworth Health and Care Plan programme).</a:t>
            </a:r>
          </a:p>
          <a:p>
            <a:pPr algn="ctr"/>
            <a:endParaRPr lang="en-GB" sz="2400" dirty="0"/>
          </a:p>
        </p:txBody>
      </p:sp>
      <p:sp>
        <p:nvSpPr>
          <p:cNvPr id="46" name="Rectangle: Rounded Corners 45">
            <a:extLst>
              <a:ext uri="{FF2B5EF4-FFF2-40B4-BE49-F238E27FC236}">
                <a16:creationId xmlns:a16="http://schemas.microsoft.com/office/drawing/2014/main" id="{95D31D78-8D8E-2256-58D1-6769EF63A817}"/>
              </a:ext>
            </a:extLst>
          </p:cNvPr>
          <p:cNvSpPr/>
          <p:nvPr/>
        </p:nvSpPr>
        <p:spPr>
          <a:xfrm>
            <a:off x="250265" y="4894892"/>
            <a:ext cx="3722061" cy="1660309"/>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0" lang="en-GB" sz="1000" b="0"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endParaRPr>
          </a:p>
          <a:p>
            <a:endParaRPr kumimoji="0" lang="en-GB" sz="1000" b="1"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endParaRPr>
          </a:p>
          <a:p>
            <a:r>
              <a:rPr kumimoji="0" lang="en-GB" sz="1000" b="1"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WH&amp;CC – comprising council</a:t>
            </a:r>
            <a:r>
              <a:rPr kumimoji="0" lang="en-GB" sz="1000" b="1" i="0" u="none" strike="noStrike" kern="1200" cap="none" spc="0" normalizeH="0" noProof="0" dirty="0">
                <a:ln>
                  <a:noFill/>
                </a:ln>
                <a:solidFill>
                  <a:schemeClr val="bg1"/>
                </a:solidFill>
                <a:effectLst/>
                <a:uLnTx/>
                <a:uFillTx/>
                <a:latin typeface="Arial" panose="020B0604020202020204" pitchFamily="34" charset="0"/>
                <a:cs typeface="Arial" panose="020B0604020202020204" pitchFamily="34" charset="0"/>
              </a:rPr>
              <a:t> reps, hospital reps, WCA and </a:t>
            </a:r>
            <a:r>
              <a:rPr kumimoji="0" lang="en-GB" sz="1000" b="1" i="0" u="none" strike="noStrike" kern="1200" cap="none" spc="0" normalizeH="0" noProof="0" dirty="0" err="1">
                <a:ln>
                  <a:noFill/>
                </a:ln>
                <a:solidFill>
                  <a:schemeClr val="bg1"/>
                </a:solidFill>
                <a:effectLst/>
                <a:uLnTx/>
                <a:uFillTx/>
                <a:latin typeface="Arial" panose="020B0604020202020204" pitchFamily="34" charset="0"/>
                <a:cs typeface="Arial" panose="020B0604020202020204" pitchFamily="34" charset="0"/>
              </a:rPr>
              <a:t>Healthwatch</a:t>
            </a:r>
            <a:r>
              <a:rPr kumimoji="0" lang="en-GB" sz="1000" b="1" i="0" u="none" strike="noStrike" kern="1200" cap="none" spc="0" normalizeH="0" noProof="0" dirty="0">
                <a:ln>
                  <a:noFill/>
                </a:ln>
                <a:solidFill>
                  <a:schemeClr val="bg1"/>
                </a:solidFill>
                <a:effectLst/>
                <a:uLnTx/>
                <a:uFillTx/>
                <a:latin typeface="Arial" panose="020B0604020202020204" pitchFamily="34" charset="0"/>
                <a:cs typeface="Arial" panose="020B0604020202020204" pitchFamily="34" charset="0"/>
              </a:rPr>
              <a:t>. </a:t>
            </a:r>
            <a:r>
              <a:rPr kumimoji="0" lang="en-GB" sz="1000" b="1" i="0" u="none" strike="noStrike" kern="1200" cap="none" spc="0" normalizeH="0" noProof="0">
                <a:ln>
                  <a:noFill/>
                </a:ln>
                <a:solidFill>
                  <a:schemeClr val="bg1"/>
                </a:solidFill>
                <a:effectLst/>
                <a:uLnTx/>
                <a:uFillTx/>
                <a:latin typeface="Arial" panose="020B0604020202020204" pitchFamily="34" charset="0"/>
                <a:cs typeface="Arial" panose="020B0604020202020204" pitchFamily="34" charset="0"/>
              </a:rPr>
              <a:t>Accountable to SWL ICB.</a:t>
            </a:r>
            <a:endParaRPr kumimoji="0" lang="en-GB" sz="1000" b="1" i="0" u="none" strike="noStrike" kern="1200" cap="none" spc="0" normalizeH="0" noProof="0" dirty="0">
              <a:ln>
                <a:noFill/>
              </a:ln>
              <a:solidFill>
                <a:schemeClr val="bg1"/>
              </a:solidFill>
              <a:effectLst/>
              <a:uLnTx/>
              <a:uFillTx/>
              <a:latin typeface="Arial" panose="020B0604020202020204" pitchFamily="34" charset="0"/>
              <a:cs typeface="Arial" panose="020B0604020202020204" pitchFamily="34" charset="0"/>
            </a:endParaRPr>
          </a:p>
          <a:p>
            <a:endParaRPr lang="en-GB" sz="1000" b="1" baseline="0" dirty="0">
              <a:solidFill>
                <a:schemeClr val="bg1"/>
              </a:solidFill>
              <a:latin typeface="Arial" panose="020B0604020202020204" pitchFamily="34" charset="0"/>
              <a:cs typeface="Arial" panose="020B0604020202020204" pitchFamily="34" charset="0"/>
            </a:endParaRPr>
          </a:p>
          <a:p>
            <a:r>
              <a:rPr kumimoji="0" lang="en-GB" sz="1000" b="1"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 Purpose:</a:t>
            </a:r>
          </a:p>
          <a:p>
            <a:pPr marL="171450" indent="-171450">
              <a:buFont typeface="Arial" panose="020B0604020202020204" pitchFamily="34" charset="0"/>
              <a:buChar char="•"/>
            </a:pPr>
            <a:r>
              <a:rPr kumimoji="0" lang="en-GB" sz="1000" b="0"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Responsible for quality and performance for </a:t>
            </a:r>
            <a:r>
              <a:rPr kumimoji="0" lang="en-GB" sz="1000" b="0" i="0" u="none" strike="noStrike" kern="1200" cap="none" spc="0" normalizeH="0" baseline="0" noProof="0" dirty="0" err="1">
                <a:ln>
                  <a:noFill/>
                </a:ln>
                <a:solidFill>
                  <a:schemeClr val="bg1"/>
                </a:solidFill>
                <a:effectLst/>
                <a:uLnTx/>
                <a:uFillTx/>
                <a:latin typeface="Arial" panose="020B0604020202020204" pitchFamily="34" charset="0"/>
                <a:cs typeface="Arial" panose="020B0604020202020204" pitchFamily="34" charset="0"/>
              </a:rPr>
              <a:t>Wandsworth</a:t>
            </a:r>
            <a:endParaRPr kumimoji="0" lang="en-GB" sz="1000" b="0"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kumimoji="0" lang="en-GB" sz="1000" b="0"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Support and develop primary care networks (PCNs) which join up primary care and community services, Create a forum for dialogue between strategic partners to agree priorities and delivery approach </a:t>
            </a:r>
          </a:p>
          <a:p>
            <a:pPr marL="171450" indent="-171450">
              <a:buFont typeface="Arial" panose="020B0604020202020204" pitchFamily="34" charset="0"/>
              <a:buChar char="•"/>
            </a:pPr>
            <a:r>
              <a:rPr kumimoji="0" lang="en-GB" sz="1000" b="0"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Simplify, modernise and join up health and care</a:t>
            </a:r>
          </a:p>
          <a:p>
            <a:pPr algn="ctr"/>
            <a:endParaRPr lang="en-GB" dirty="0"/>
          </a:p>
        </p:txBody>
      </p:sp>
      <p:sp>
        <p:nvSpPr>
          <p:cNvPr id="3" name="TextBox 2"/>
          <p:cNvSpPr txBox="1"/>
          <p:nvPr/>
        </p:nvSpPr>
        <p:spPr>
          <a:xfrm>
            <a:off x="3597210" y="3599185"/>
            <a:ext cx="1131883" cy="246221"/>
          </a:xfrm>
          <a:prstGeom prst="rect">
            <a:avLst/>
          </a:prstGeom>
          <a:noFill/>
        </p:spPr>
        <p:txBody>
          <a:bodyPr wrap="square" rtlCol="0">
            <a:spAutoFit/>
          </a:bodyPr>
          <a:lstStyle/>
          <a:p>
            <a:r>
              <a:rPr lang="en-GB" sz="1000" dirty="0">
                <a:latin typeface="Arial" panose="020B0604020202020204" pitchFamily="34" charset="0"/>
                <a:cs typeface="Arial" panose="020B0604020202020204" pitchFamily="34" charset="0"/>
              </a:rPr>
              <a:t>Accountable to</a:t>
            </a:r>
          </a:p>
        </p:txBody>
      </p:sp>
    </p:spTree>
    <p:extLst>
      <p:ext uri="{BB962C8B-B14F-4D97-AF65-F5344CB8AC3E}">
        <p14:creationId xmlns:p14="http://schemas.microsoft.com/office/powerpoint/2010/main" val="3347801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19 Steps to Health &amp; Wellbeing: Take the Survey - Wandsworth Carers' Centre">
            <a:extLst>
              <a:ext uri="{FF2B5EF4-FFF2-40B4-BE49-F238E27FC236}">
                <a16:creationId xmlns:a16="http://schemas.microsoft.com/office/drawing/2014/main" id="{EB2C5960-6328-9B70-4037-295F961665D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 name="Picture 2">
            <a:extLst>
              <a:ext uri="{FF2B5EF4-FFF2-40B4-BE49-F238E27FC236}">
                <a16:creationId xmlns:a16="http://schemas.microsoft.com/office/drawing/2014/main" id="{26B8A577-3405-635A-30B4-655A375FF8DA}"/>
              </a:ext>
            </a:extLst>
          </p:cNvPr>
          <p:cNvPicPr>
            <a:picLocks noChangeAspect="1"/>
          </p:cNvPicPr>
          <p:nvPr/>
        </p:nvPicPr>
        <p:blipFill>
          <a:blip r:embed="rId3"/>
          <a:stretch>
            <a:fillRect/>
          </a:stretch>
        </p:blipFill>
        <p:spPr>
          <a:xfrm>
            <a:off x="9738880" y="152152"/>
            <a:ext cx="2453120" cy="1292207"/>
          </a:xfrm>
          <a:prstGeom prst="rect">
            <a:avLst/>
          </a:prstGeom>
        </p:spPr>
      </p:pic>
      <p:sp>
        <p:nvSpPr>
          <p:cNvPr id="9" name="Title 1">
            <a:extLst>
              <a:ext uri="{FF2B5EF4-FFF2-40B4-BE49-F238E27FC236}">
                <a16:creationId xmlns:a16="http://schemas.microsoft.com/office/drawing/2014/main" id="{5F1C3B5F-C834-53D1-E42E-B7E9855330B0}"/>
              </a:ext>
            </a:extLst>
          </p:cNvPr>
          <p:cNvSpPr txBox="1">
            <a:spLocks/>
          </p:cNvSpPr>
          <p:nvPr/>
        </p:nvSpPr>
        <p:spPr>
          <a:xfrm>
            <a:off x="313622" y="465304"/>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dirty="0">
                <a:latin typeface="Arial" panose="020B0604020202020204" pitchFamily="34" charset="0"/>
                <a:cs typeface="Arial" panose="020B0604020202020204" pitchFamily="34" charset="0"/>
              </a:rPr>
              <a:t>Decision Making Bodies </a:t>
            </a:r>
          </a:p>
        </p:txBody>
      </p:sp>
      <p:sp>
        <p:nvSpPr>
          <p:cNvPr id="10" name="Rectangle: Rounded Corners 9">
            <a:extLst>
              <a:ext uri="{FF2B5EF4-FFF2-40B4-BE49-F238E27FC236}">
                <a16:creationId xmlns:a16="http://schemas.microsoft.com/office/drawing/2014/main" id="{A3224356-167C-76AF-4B27-BDF707F45321}"/>
              </a:ext>
            </a:extLst>
          </p:cNvPr>
          <p:cNvSpPr/>
          <p:nvPr/>
        </p:nvSpPr>
        <p:spPr>
          <a:xfrm>
            <a:off x="180873" y="1935244"/>
            <a:ext cx="2155256" cy="4457451"/>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400" b="1" dirty="0">
              <a:latin typeface="Arial" panose="020B0604020202020204" pitchFamily="34" charset="0"/>
              <a:cs typeface="Arial" panose="020B0604020202020204" pitchFamily="34" charset="0"/>
            </a:endParaRPr>
          </a:p>
          <a:p>
            <a:pPr algn="ctr"/>
            <a:r>
              <a:rPr lang="en-GB" sz="1400" b="1" dirty="0">
                <a:latin typeface="Arial" panose="020B0604020202020204" pitchFamily="34" charset="0"/>
                <a:cs typeface="Arial" panose="020B0604020202020204" pitchFamily="34" charset="0"/>
              </a:rPr>
              <a:t>Overview &amp; Scrutiny Bodies</a:t>
            </a:r>
          </a:p>
          <a:p>
            <a:pPr marL="171450" indent="-171450">
              <a:buFont typeface="Arial" panose="020B0604020202020204" pitchFamily="34" charset="0"/>
              <a:buChar char="•"/>
            </a:pPr>
            <a:r>
              <a:rPr lang="en-GB" sz="1100" dirty="0">
                <a:latin typeface="Arial" panose="020B0604020202020204" pitchFamily="34" charset="0"/>
                <a:cs typeface="Arial" panose="020B0604020202020204" pitchFamily="34" charset="0"/>
              </a:rPr>
              <a:t>Children's Overview and Scrutiny Committee</a:t>
            </a:r>
          </a:p>
          <a:p>
            <a:pPr marL="171450" indent="-171450">
              <a:buFont typeface="Arial" panose="020B0604020202020204" pitchFamily="34" charset="0"/>
              <a:buChar char="•"/>
            </a:pPr>
            <a:r>
              <a:rPr lang="en-GB" sz="1100" dirty="0">
                <a:latin typeface="Arial" panose="020B0604020202020204" pitchFamily="34" charset="0"/>
                <a:cs typeface="Arial" panose="020B0604020202020204" pitchFamily="34" charset="0"/>
              </a:rPr>
              <a:t>Environment Overview and Scrutiny Committee</a:t>
            </a:r>
          </a:p>
          <a:p>
            <a:pPr marL="171450" indent="-171450">
              <a:buFont typeface="Arial" panose="020B0604020202020204" pitchFamily="34" charset="0"/>
              <a:buChar char="•"/>
            </a:pPr>
            <a:r>
              <a:rPr lang="en-GB" sz="1100" dirty="0">
                <a:latin typeface="Arial" panose="020B0604020202020204" pitchFamily="34" charset="0"/>
                <a:cs typeface="Arial" panose="020B0604020202020204" pitchFamily="34" charset="0"/>
              </a:rPr>
              <a:t>Finance Overview and Scrutiny Committee</a:t>
            </a:r>
          </a:p>
          <a:p>
            <a:pPr marL="171450" indent="-171450">
              <a:buFont typeface="Arial" panose="020B0604020202020204" pitchFamily="34" charset="0"/>
              <a:buChar char="•"/>
            </a:pPr>
            <a:r>
              <a:rPr lang="en-GB" sz="1100" dirty="0">
                <a:latin typeface="Arial" panose="020B0604020202020204" pitchFamily="34" charset="0"/>
                <a:cs typeface="Arial" panose="020B0604020202020204" pitchFamily="34" charset="0"/>
              </a:rPr>
              <a:t>Grants Sub Overview and Scrutiny Committee</a:t>
            </a:r>
          </a:p>
          <a:p>
            <a:pPr marL="171450" indent="-171450">
              <a:buFont typeface="Arial" panose="020B0604020202020204" pitchFamily="34" charset="0"/>
              <a:buChar char="•"/>
            </a:pPr>
            <a:r>
              <a:rPr lang="en-GB" sz="1100" dirty="0">
                <a:latin typeface="Arial" panose="020B0604020202020204" pitchFamily="34" charset="0"/>
                <a:cs typeface="Arial" panose="020B0604020202020204" pitchFamily="34" charset="0"/>
              </a:rPr>
              <a:t>Health Overview and Scrutiny Committee</a:t>
            </a:r>
          </a:p>
          <a:p>
            <a:pPr marL="171450" indent="-171450">
              <a:buFont typeface="Arial" panose="020B0604020202020204" pitchFamily="34" charset="0"/>
              <a:buChar char="•"/>
            </a:pPr>
            <a:r>
              <a:rPr lang="en-GB" sz="1100" dirty="0">
                <a:latin typeface="Arial" panose="020B0604020202020204" pitchFamily="34" charset="0"/>
                <a:cs typeface="Arial" panose="020B0604020202020204" pitchFamily="34" charset="0"/>
              </a:rPr>
              <a:t>Housing Overview and Scrutiny Committee</a:t>
            </a:r>
          </a:p>
          <a:p>
            <a:pPr marL="171450" indent="-171450">
              <a:buFont typeface="Arial" panose="020B0604020202020204" pitchFamily="34" charset="0"/>
              <a:buChar char="•"/>
            </a:pPr>
            <a:r>
              <a:rPr lang="en-GB" sz="1100" dirty="0">
                <a:latin typeface="Arial" panose="020B0604020202020204" pitchFamily="34" charset="0"/>
                <a:cs typeface="Arial" panose="020B0604020202020204" pitchFamily="34" charset="0"/>
              </a:rPr>
              <a:t>Joint Surrey and SWL Health Overview and Scrutiny Sub Committee</a:t>
            </a:r>
          </a:p>
          <a:p>
            <a:pPr marL="171450" indent="-171450">
              <a:buFont typeface="Arial" panose="020B0604020202020204" pitchFamily="34" charset="0"/>
              <a:buChar char="•"/>
            </a:pPr>
            <a:r>
              <a:rPr lang="en-GB" sz="1100" dirty="0">
                <a:latin typeface="Arial" panose="020B0604020202020204" pitchFamily="34" charset="0"/>
                <a:cs typeface="Arial" panose="020B0604020202020204" pitchFamily="34" charset="0"/>
              </a:rPr>
              <a:t>South West London and Surrey Joint Health Overview and Scrutiny Committee</a:t>
            </a:r>
          </a:p>
          <a:p>
            <a:pPr marL="171450" indent="-171450">
              <a:buFont typeface="Arial" panose="020B0604020202020204" pitchFamily="34" charset="0"/>
              <a:buChar char="•"/>
            </a:pPr>
            <a:r>
              <a:rPr lang="en-GB" sz="1100" dirty="0">
                <a:latin typeface="Arial" panose="020B0604020202020204" pitchFamily="34" charset="0"/>
                <a:cs typeface="Arial" panose="020B0604020202020204" pitchFamily="34" charset="0"/>
              </a:rPr>
              <a:t>Transport Overview and Scrutiny Committee</a:t>
            </a:r>
          </a:p>
          <a:p>
            <a:pPr marL="285750" indent="-285750">
              <a:buFont typeface="Arial" panose="020B0604020202020204" pitchFamily="34" charset="0"/>
              <a:buChar char="•"/>
            </a:pPr>
            <a:endParaRPr lang="en-GB" sz="900" dirty="0">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p:txBody>
      </p:sp>
      <p:sp>
        <p:nvSpPr>
          <p:cNvPr id="12" name="Rectangle: Rounded Corners 11">
            <a:extLst>
              <a:ext uri="{FF2B5EF4-FFF2-40B4-BE49-F238E27FC236}">
                <a16:creationId xmlns:a16="http://schemas.microsoft.com/office/drawing/2014/main" id="{D45923F1-6F7F-2E5B-335E-2F050D443068}"/>
              </a:ext>
            </a:extLst>
          </p:cNvPr>
          <p:cNvSpPr/>
          <p:nvPr/>
        </p:nvSpPr>
        <p:spPr>
          <a:xfrm>
            <a:off x="2692666" y="1935245"/>
            <a:ext cx="2155256" cy="445745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200" b="1" dirty="0">
                <a:latin typeface="Arial"/>
                <a:cs typeface="Arial"/>
              </a:rPr>
              <a:t>Corporate Decision Making Bodies</a:t>
            </a:r>
          </a:p>
          <a:p>
            <a:pPr algn="ctr"/>
            <a:endParaRPr lang="en-GB" sz="1200" b="1" dirty="0">
              <a:latin typeface="Arial" panose="020B0604020202020204" pitchFamily="34" charset="0"/>
              <a:cs typeface="Arial" panose="020B0604020202020204" pitchFamily="34" charset="0"/>
            </a:endParaRPr>
          </a:p>
          <a:p>
            <a:pPr algn="ctr"/>
            <a:endParaRPr lang="en-GB" sz="1200" b="1"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Audit Committee</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Chief Officers Remuneration and Compensation Sub-Committee</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Council</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Executive</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General Purposes Committee</a:t>
            </a:r>
          </a:p>
          <a:p>
            <a:pPr marL="171450" indent="-171450">
              <a:buFont typeface="Arial" panose="020B0604020202020204" pitchFamily="34" charset="0"/>
              <a:buChar char="•"/>
            </a:pPr>
            <a:r>
              <a:rPr lang="en-GB" sz="1200" b="1" dirty="0">
                <a:solidFill>
                  <a:schemeClr val="tx1"/>
                </a:solidFill>
                <a:highlight>
                  <a:srgbClr val="FFFF00"/>
                </a:highlight>
                <a:latin typeface="Arial"/>
                <a:cs typeface="Arial"/>
              </a:rPr>
              <a:t>Health and Wellbeing Board</a:t>
            </a:r>
            <a:endParaRPr lang="en-GB" sz="1200" b="1">
              <a:solidFill>
                <a:schemeClr val="tx1"/>
              </a:solidFill>
              <a:highlight>
                <a:srgbClr val="FFFF00"/>
              </a:highlight>
              <a:latin typeface="Arial"/>
              <a:cs typeface="Arial"/>
            </a:endParaRP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Standards Committee</a:t>
            </a:r>
          </a:p>
          <a:p>
            <a:endParaRPr lang="en-GB" sz="1200" dirty="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p:txBody>
      </p:sp>
      <p:sp>
        <p:nvSpPr>
          <p:cNvPr id="13" name="Rectangle: Rounded Corners 12">
            <a:extLst>
              <a:ext uri="{FF2B5EF4-FFF2-40B4-BE49-F238E27FC236}">
                <a16:creationId xmlns:a16="http://schemas.microsoft.com/office/drawing/2014/main" id="{9E19B36B-B1E4-0E58-5015-DD9B2352A72A}"/>
              </a:ext>
            </a:extLst>
          </p:cNvPr>
          <p:cNvSpPr/>
          <p:nvPr/>
        </p:nvSpPr>
        <p:spPr>
          <a:xfrm>
            <a:off x="5230525" y="1935245"/>
            <a:ext cx="2155257" cy="445745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cs typeface="Arial" panose="020B0604020202020204" pitchFamily="34" charset="0"/>
              </a:rPr>
              <a:t>Consultative Bodies</a:t>
            </a:r>
          </a:p>
          <a:p>
            <a:pPr algn="ctr"/>
            <a:endParaRPr lang="en-GB" sz="1400" b="1"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Borough Residents' Forum</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Conservation and Heritage Advisory Committee</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Joint Regulatory Service Committee</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London Heliport Consultative Group</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Passenger Transport Liaison Group</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Safer Neighbourhood Board</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Standing Advisory Council on Religious Education</a:t>
            </a:r>
          </a:p>
          <a:p>
            <a:pPr marL="171450" indent="-171450">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p:txBody>
      </p:sp>
      <p:sp>
        <p:nvSpPr>
          <p:cNvPr id="14" name="Rectangle: Rounded Corners 13">
            <a:extLst>
              <a:ext uri="{FF2B5EF4-FFF2-40B4-BE49-F238E27FC236}">
                <a16:creationId xmlns:a16="http://schemas.microsoft.com/office/drawing/2014/main" id="{8F0CF6C9-8213-A574-19FE-853ED2EFC793}"/>
              </a:ext>
            </a:extLst>
          </p:cNvPr>
          <p:cNvSpPr/>
          <p:nvPr/>
        </p:nvSpPr>
        <p:spPr>
          <a:xfrm>
            <a:off x="7731487" y="1850043"/>
            <a:ext cx="2063019" cy="454265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400" b="1" dirty="0">
                <a:latin typeface="Arial" panose="020B0604020202020204" pitchFamily="34" charset="0"/>
                <a:cs typeface="Arial" panose="020B0604020202020204" pitchFamily="34" charset="0"/>
              </a:rPr>
              <a:t>Regulatory Bodies</a:t>
            </a:r>
          </a:p>
          <a:p>
            <a:endParaRPr lang="en-GB" sz="1400" b="1"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Joint Pensions Committee</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Licensing Committee</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Licensing Sub-Committee</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Local Pension Board</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Planning Applications Committee</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Regulatory Licensing Committee</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Richmond and Wandsworth Joint Appointments Sub-Committee</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Richmond and Wandsworth Joint Staffing Committee</a:t>
            </a:r>
          </a:p>
        </p:txBody>
      </p:sp>
      <p:sp>
        <p:nvSpPr>
          <p:cNvPr id="15" name="Rectangle: Rounded Corners 14">
            <a:extLst>
              <a:ext uri="{FF2B5EF4-FFF2-40B4-BE49-F238E27FC236}">
                <a16:creationId xmlns:a16="http://schemas.microsoft.com/office/drawing/2014/main" id="{89D44CB7-3D2A-EB4F-B4B3-621DD76B5935}"/>
              </a:ext>
            </a:extLst>
          </p:cNvPr>
          <p:cNvSpPr/>
          <p:nvPr/>
        </p:nvSpPr>
        <p:spPr>
          <a:xfrm>
            <a:off x="9948108" y="1850043"/>
            <a:ext cx="2063019" cy="129220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b="1" dirty="0">
              <a:latin typeface="Arial" panose="020B0604020202020204" pitchFamily="34" charset="0"/>
              <a:cs typeface="Arial" panose="020B0604020202020204" pitchFamily="34" charset="0"/>
            </a:endParaRPr>
          </a:p>
          <a:p>
            <a:pPr algn="ctr"/>
            <a:endParaRPr lang="en-GB" sz="1600" b="1" dirty="0">
              <a:latin typeface="Arial" panose="020B0604020202020204" pitchFamily="34" charset="0"/>
              <a:cs typeface="Arial" panose="020B0604020202020204" pitchFamily="34" charset="0"/>
            </a:endParaRPr>
          </a:p>
          <a:p>
            <a:endParaRPr lang="en-GB" sz="1400" b="1" dirty="0">
              <a:latin typeface="Arial" panose="020B0604020202020204" pitchFamily="34" charset="0"/>
              <a:cs typeface="Arial" panose="020B0604020202020204" pitchFamily="34" charset="0"/>
            </a:endParaRPr>
          </a:p>
          <a:p>
            <a:endParaRPr lang="en-GB" sz="1400" b="1" dirty="0">
              <a:latin typeface="Arial" panose="020B0604020202020204" pitchFamily="34" charset="0"/>
              <a:cs typeface="Arial" panose="020B0604020202020204" pitchFamily="34" charset="0"/>
            </a:endParaRPr>
          </a:p>
          <a:p>
            <a:r>
              <a:rPr lang="en-GB" sz="1400" b="1" dirty="0">
                <a:latin typeface="Arial" panose="020B0604020202020204" pitchFamily="34" charset="0"/>
                <a:cs typeface="Arial" panose="020B0604020202020204" pitchFamily="34" charset="0"/>
              </a:rPr>
              <a:t>Constitution</a:t>
            </a:r>
          </a:p>
          <a:p>
            <a:pPr algn="ctr"/>
            <a:endParaRPr lang="en-GB" sz="16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Council Constitution</a:t>
            </a: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4243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19 Steps to Health &amp; Wellbeing: Take the Survey - Wandsworth Carers' Centre">
            <a:extLst>
              <a:ext uri="{FF2B5EF4-FFF2-40B4-BE49-F238E27FC236}">
                <a16:creationId xmlns:a16="http://schemas.microsoft.com/office/drawing/2014/main" id="{EB2C5960-6328-9B70-4037-295F961665D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 name="Picture 2">
            <a:extLst>
              <a:ext uri="{FF2B5EF4-FFF2-40B4-BE49-F238E27FC236}">
                <a16:creationId xmlns:a16="http://schemas.microsoft.com/office/drawing/2014/main" id="{26B8A577-3405-635A-30B4-655A375FF8DA}"/>
              </a:ext>
            </a:extLst>
          </p:cNvPr>
          <p:cNvPicPr>
            <a:picLocks noChangeAspect="1"/>
          </p:cNvPicPr>
          <p:nvPr/>
        </p:nvPicPr>
        <p:blipFill>
          <a:blip r:embed="rId3"/>
          <a:stretch>
            <a:fillRect/>
          </a:stretch>
        </p:blipFill>
        <p:spPr>
          <a:xfrm>
            <a:off x="9284569" y="498660"/>
            <a:ext cx="2453120" cy="1292207"/>
          </a:xfrm>
          <a:prstGeom prst="rect">
            <a:avLst/>
          </a:prstGeom>
        </p:spPr>
      </p:pic>
      <p:sp>
        <p:nvSpPr>
          <p:cNvPr id="6" name="TextBox 5">
            <a:extLst>
              <a:ext uri="{FF2B5EF4-FFF2-40B4-BE49-F238E27FC236}">
                <a16:creationId xmlns:a16="http://schemas.microsoft.com/office/drawing/2014/main" id="{DD901563-7C33-2A0B-D261-AFCEC2682E8B}"/>
              </a:ext>
            </a:extLst>
          </p:cNvPr>
          <p:cNvSpPr txBox="1"/>
          <p:nvPr/>
        </p:nvSpPr>
        <p:spPr>
          <a:xfrm>
            <a:off x="389822" y="498660"/>
            <a:ext cx="10838048" cy="6001643"/>
          </a:xfrm>
          <a:prstGeom prst="rect">
            <a:avLst/>
          </a:prstGeom>
          <a:noFill/>
        </p:spPr>
        <p:txBody>
          <a:bodyPr wrap="square" lIns="91440" tIns="45720" rIns="91440" bIns="45720" rtlCol="0" anchor="t">
            <a:spAutoFit/>
          </a:bodyPr>
          <a:lstStyle/>
          <a:p>
            <a:r>
              <a:rPr lang="en-GB" sz="2400" dirty="0">
                <a:latin typeface="Arial"/>
                <a:cs typeface="Arial"/>
              </a:rPr>
              <a:t>So why bother getting involved?</a:t>
            </a:r>
            <a:endParaRPr lang="en-US" dirty="0"/>
          </a:p>
          <a:p>
            <a:pPr marL="457200" indent="-457200">
              <a:buAutoNum type="arabicPeriod"/>
            </a:pPr>
            <a:endParaRPr lang="en-GB" sz="2400" dirty="0">
              <a:latin typeface="Arial"/>
              <a:cs typeface="Arial"/>
            </a:endParaRPr>
          </a:p>
          <a:p>
            <a:pPr marL="457200" indent="-457200">
              <a:buAutoNum type="arabicPeriod"/>
            </a:pPr>
            <a:r>
              <a:rPr lang="en-GB" sz="2400" dirty="0">
                <a:latin typeface="Arial"/>
                <a:cs typeface="Arial"/>
              </a:rPr>
              <a:t>The vol sector must play a key part in preventing </a:t>
            </a:r>
            <a:br>
              <a:rPr lang="en-GB" sz="2400" dirty="0">
                <a:latin typeface="Arial"/>
                <a:cs typeface="Arial"/>
              </a:rPr>
            </a:br>
            <a:r>
              <a:rPr lang="en-GB" sz="2400" dirty="0">
                <a:latin typeface="Arial"/>
                <a:cs typeface="Arial"/>
              </a:rPr>
              <a:t>health inequalities</a:t>
            </a:r>
          </a:p>
          <a:p>
            <a:pPr marL="457200" indent="-457200">
              <a:buFontTx/>
              <a:buAutoNum type="arabicPeriod"/>
            </a:pPr>
            <a:r>
              <a:rPr lang="en-GB" sz="2400" dirty="0">
                <a:latin typeface="Arial"/>
                <a:cs typeface="Arial"/>
              </a:rPr>
              <a:t>If we can add value in the room e.g. through insight, then we can influence outside the room e.g. through seminars</a:t>
            </a:r>
            <a:endParaRPr lang="en-GB" sz="2400" dirty="0">
              <a:latin typeface="Arial" panose="020B0604020202020204" pitchFamily="34" charset="0"/>
              <a:cs typeface="Arial" panose="020B0604020202020204" pitchFamily="34" charset="0"/>
            </a:endParaRPr>
          </a:p>
          <a:p>
            <a:pPr marL="457200" indent="-457200">
              <a:buFontTx/>
              <a:buAutoNum type="arabicPeriod"/>
            </a:pPr>
            <a:r>
              <a:rPr lang="en-GB" sz="2400" dirty="0">
                <a:latin typeface="Arial"/>
                <a:cs typeface="Arial"/>
              </a:rPr>
              <a:t>Many members of the HWB are making decisions about health elsewhere e.g. in Cabinet, at the ICB – so we strengthen our networks</a:t>
            </a:r>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r>
              <a:rPr lang="en-GB" sz="2400" dirty="0">
                <a:latin typeface="Arial"/>
                <a:cs typeface="Arial"/>
              </a:rPr>
              <a:t>How do I get involved?</a:t>
            </a:r>
          </a:p>
          <a:p>
            <a:pPr marL="457200" indent="-457200">
              <a:buAutoNum type="arabicPeriod"/>
            </a:pPr>
            <a:r>
              <a:rPr lang="en-GB" sz="2400" dirty="0">
                <a:latin typeface="Arial"/>
                <a:cs typeface="Arial"/>
              </a:rPr>
              <a:t>Get on WCA's mailing list so you can read the papers.</a:t>
            </a:r>
            <a:endParaRPr lang="en-GB" dirty="0"/>
          </a:p>
          <a:p>
            <a:pPr marL="457200" indent="-457200">
              <a:buAutoNum type="arabicPeriod"/>
            </a:pPr>
            <a:r>
              <a:rPr lang="en-GB" sz="2400" dirty="0">
                <a:latin typeface="Arial"/>
                <a:cs typeface="Arial"/>
              </a:rPr>
              <a:t>Attend the HWB Engagement Group meeting (Tuesday 14.00-15.00 before the HWB board)</a:t>
            </a:r>
            <a:endParaRPr lang="en-GB" dirty="0">
              <a:latin typeface="Aptos" panose="02110004020202020204"/>
              <a:cs typeface="Arial"/>
            </a:endParaRPr>
          </a:p>
          <a:p>
            <a:pPr marL="457200" indent="-457200">
              <a:buAutoNum type="arabicPeriod"/>
            </a:pPr>
            <a:r>
              <a:rPr lang="en-GB" sz="2400" dirty="0">
                <a:latin typeface="Arial"/>
                <a:cs typeface="Arial"/>
              </a:rPr>
              <a:t>Contact me if there are things you think I can help with: </a:t>
            </a:r>
            <a:r>
              <a:rPr lang="en-GB" sz="2400" dirty="0">
                <a:latin typeface="Arial"/>
                <a:cs typeface="Arial"/>
                <a:hlinkClick r:id="rId4"/>
              </a:rPr>
              <a:t>abic@sharecommunity.org.uk</a:t>
            </a:r>
            <a:r>
              <a:rPr lang="en-GB" sz="2400" dirty="0">
                <a:latin typeface="Arial"/>
                <a:cs typeface="Arial"/>
              </a:rPr>
              <a:t> </a:t>
            </a:r>
            <a:endParaRPr lang="en-GB" dirty="0">
              <a:latin typeface="Aptos" panose="02110004020202020204"/>
              <a:cs typeface="Arial"/>
            </a:endParaRPr>
          </a:p>
          <a:p>
            <a:pPr marL="457200" indent="-457200">
              <a:buAutoNum type="arabicPeriod"/>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7113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01FA3071-B9A1-0F5D-B934-D99EA135700E}"/>
              </a:ext>
            </a:extLst>
          </p:cNvPr>
          <p:cNvSpPr/>
          <p:nvPr/>
        </p:nvSpPr>
        <p:spPr>
          <a:xfrm>
            <a:off x="0" y="2311149"/>
            <a:ext cx="12192000" cy="2235702"/>
          </a:xfrm>
          <a:prstGeom prst="roundRect">
            <a:avLst>
              <a:gd name="adj" fmla="val 0"/>
            </a:avLst>
          </a:prstGeom>
          <a:solidFill>
            <a:srgbClr val="62379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3600" b="1" dirty="0">
                <a:latin typeface="Arial"/>
                <a:cs typeface="Arial"/>
              </a:rPr>
              <a:t>Any Questions?</a:t>
            </a:r>
            <a:endParaRPr lang="en-GB" sz="3600" b="1" dirty="0">
              <a:latin typeface="Arial" panose="020B0604020202020204" pitchFamily="34" charset="0"/>
              <a:cs typeface="Arial" panose="020B0604020202020204" pitchFamily="34" charset="0"/>
            </a:endParaRPr>
          </a:p>
        </p:txBody>
      </p:sp>
      <p:sp>
        <p:nvSpPr>
          <p:cNvPr id="2" name="AutoShape 2" descr="19 Steps to Health &amp; Wellbeing: Take the Survey - Wandsworth Carers' Centre">
            <a:extLst>
              <a:ext uri="{FF2B5EF4-FFF2-40B4-BE49-F238E27FC236}">
                <a16:creationId xmlns:a16="http://schemas.microsoft.com/office/drawing/2014/main" id="{EB2C5960-6328-9B70-4037-295F961665D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 name="Picture 2">
            <a:extLst>
              <a:ext uri="{FF2B5EF4-FFF2-40B4-BE49-F238E27FC236}">
                <a16:creationId xmlns:a16="http://schemas.microsoft.com/office/drawing/2014/main" id="{26B8A577-3405-635A-30B4-655A375FF8DA}"/>
              </a:ext>
            </a:extLst>
          </p:cNvPr>
          <p:cNvPicPr>
            <a:picLocks noChangeAspect="1"/>
          </p:cNvPicPr>
          <p:nvPr/>
        </p:nvPicPr>
        <p:blipFill>
          <a:blip r:embed="rId2"/>
          <a:stretch>
            <a:fillRect/>
          </a:stretch>
        </p:blipFill>
        <p:spPr>
          <a:xfrm>
            <a:off x="9284569" y="498660"/>
            <a:ext cx="2453120" cy="1292207"/>
          </a:xfrm>
          <a:prstGeom prst="rect">
            <a:avLst/>
          </a:prstGeom>
        </p:spPr>
      </p:pic>
      <p:sp>
        <p:nvSpPr>
          <p:cNvPr id="4" name="TextBox 3">
            <a:extLst>
              <a:ext uri="{FF2B5EF4-FFF2-40B4-BE49-F238E27FC236}">
                <a16:creationId xmlns:a16="http://schemas.microsoft.com/office/drawing/2014/main" id="{A23C7903-075B-1EFE-6EDC-2FD12D5F2553}"/>
              </a:ext>
            </a:extLst>
          </p:cNvPr>
          <p:cNvSpPr txBox="1"/>
          <p:nvPr/>
        </p:nvSpPr>
        <p:spPr>
          <a:xfrm>
            <a:off x="7690586" y="5861304"/>
            <a:ext cx="4047104" cy="461665"/>
          </a:xfrm>
          <a:prstGeom prst="rect">
            <a:avLst/>
          </a:prstGeom>
          <a:noFill/>
        </p:spPr>
        <p:txBody>
          <a:bodyPr wrap="square" rtlCol="0">
            <a:spAutoFit/>
          </a:bodyPr>
          <a:lstStyle/>
          <a:p>
            <a:r>
              <a:rPr lang="en-GB" sz="2400" dirty="0" err="1">
                <a:latin typeface="Arial" panose="020B0604020202020204" pitchFamily="34" charset="0"/>
                <a:cs typeface="Arial" panose="020B0604020202020204" pitchFamily="34" charset="0"/>
              </a:rPr>
              <a:t>Wandsworth</a:t>
            </a:r>
            <a:r>
              <a:rPr lang="en-GB" sz="2400" dirty="0">
                <a:latin typeface="Arial" panose="020B0604020202020204" pitchFamily="34" charset="0"/>
                <a:cs typeface="Arial" panose="020B0604020202020204" pitchFamily="34" charset="0"/>
              </a:rPr>
              <a:t> VSF, 4/12/24</a:t>
            </a:r>
          </a:p>
        </p:txBody>
      </p:sp>
      <p:sp>
        <p:nvSpPr>
          <p:cNvPr id="6" name="TextBox 5">
            <a:extLst>
              <a:ext uri="{FF2B5EF4-FFF2-40B4-BE49-F238E27FC236}">
                <a16:creationId xmlns:a16="http://schemas.microsoft.com/office/drawing/2014/main" id="{DD901563-7C33-2A0B-D261-AFCEC2682E8B}"/>
              </a:ext>
            </a:extLst>
          </p:cNvPr>
          <p:cNvSpPr txBox="1"/>
          <p:nvPr/>
        </p:nvSpPr>
        <p:spPr>
          <a:xfrm>
            <a:off x="394634" y="5861304"/>
            <a:ext cx="8248852" cy="461665"/>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Abi Carter, Voluntary Sector Representative</a:t>
            </a:r>
          </a:p>
        </p:txBody>
      </p:sp>
    </p:spTree>
    <p:extLst>
      <p:ext uri="{BB962C8B-B14F-4D97-AF65-F5344CB8AC3E}">
        <p14:creationId xmlns:p14="http://schemas.microsoft.com/office/powerpoint/2010/main" val="3664802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A400F-E93B-CA57-748A-34DE2B9B822B}"/>
              </a:ext>
            </a:extLst>
          </p:cNvPr>
          <p:cNvSpPr>
            <a:spLocks noGrp="1"/>
          </p:cNvSpPr>
          <p:nvPr>
            <p:ph type="title"/>
          </p:nvPr>
        </p:nvSpPr>
        <p:spPr>
          <a:xfrm>
            <a:off x="229316" y="-21646"/>
            <a:ext cx="10515600" cy="1325563"/>
          </a:xfrm>
        </p:spPr>
        <p:txBody>
          <a:bodyPr>
            <a:normAutofit/>
          </a:bodyPr>
          <a:lstStyle/>
          <a:p>
            <a:r>
              <a:rPr lang="en-GB" sz="2800" dirty="0">
                <a:latin typeface="Arial" panose="020B0604020202020204" pitchFamily="34" charset="0"/>
                <a:cs typeface="Arial" panose="020B0604020202020204" pitchFamily="34" charset="0"/>
              </a:rPr>
              <a:t>Working together jointly</a:t>
            </a:r>
          </a:p>
        </p:txBody>
      </p:sp>
      <p:sp>
        <p:nvSpPr>
          <p:cNvPr id="3" name="Content Placeholder 2">
            <a:extLst>
              <a:ext uri="{FF2B5EF4-FFF2-40B4-BE49-F238E27FC236}">
                <a16:creationId xmlns:a16="http://schemas.microsoft.com/office/drawing/2014/main" id="{A915EAF3-9FED-A299-BEAB-D3C61A846C66}"/>
              </a:ext>
            </a:extLst>
          </p:cNvPr>
          <p:cNvSpPr>
            <a:spLocks noGrp="1"/>
          </p:cNvSpPr>
          <p:nvPr>
            <p:ph idx="1"/>
          </p:nvPr>
        </p:nvSpPr>
        <p:spPr>
          <a:xfrm>
            <a:off x="229316" y="1156466"/>
            <a:ext cx="9881180" cy="683005"/>
          </a:xfrm>
        </p:spPr>
        <p:txBody>
          <a:bodyPr>
            <a:noAutofit/>
          </a:bodyPr>
          <a:lstStyle/>
          <a:p>
            <a:pPr marL="0" indent="0" algn="just">
              <a:buNone/>
            </a:pPr>
            <a:r>
              <a:rPr lang="en-GB" sz="1400" b="0" i="0" dirty="0">
                <a:solidFill>
                  <a:srgbClr val="111111"/>
                </a:solidFill>
                <a:effectLst/>
                <a:latin typeface="Arial" panose="020B0604020202020204" pitchFamily="34" charset="0"/>
                <a:cs typeface="Arial" panose="020B0604020202020204" pitchFamily="34" charset="0"/>
              </a:rPr>
              <a:t>The Joint Local Health and Wellbeing Strategy - </a:t>
            </a:r>
            <a:r>
              <a:rPr lang="en-GB" sz="1400" b="1" i="0" dirty="0">
                <a:solidFill>
                  <a:srgbClr val="111111"/>
                </a:solidFill>
                <a:effectLst/>
                <a:latin typeface="Arial" panose="020B0604020202020204" pitchFamily="34" charset="0"/>
                <a:cs typeface="Arial" panose="020B0604020202020204" pitchFamily="34" charset="0"/>
              </a:rPr>
              <a:t>'19 Steps to Health and Wellbeing' </a:t>
            </a:r>
            <a:r>
              <a:rPr lang="en-GB" sz="1400" b="0" i="0" dirty="0">
                <a:solidFill>
                  <a:srgbClr val="111111"/>
                </a:solidFill>
                <a:effectLst/>
                <a:latin typeface="Arial" panose="020B0604020202020204" pitchFamily="34" charset="0"/>
                <a:cs typeface="Arial" panose="020B0604020202020204" pitchFamily="34" charset="0"/>
              </a:rPr>
              <a:t>- is the Health and Wellbeing Board’s five-year plan setting out how we, NHS and other partners including the </a:t>
            </a:r>
            <a:r>
              <a:rPr lang="en-GB" sz="1400" b="0" i="0" u="sng" dirty="0">
                <a:solidFill>
                  <a:srgbClr val="111111"/>
                </a:solidFill>
                <a:effectLst/>
                <a:latin typeface="Arial" panose="020B0604020202020204" pitchFamily="34" charset="0"/>
                <a:cs typeface="Arial" panose="020B0604020202020204" pitchFamily="34" charset="0"/>
              </a:rPr>
              <a:t>voluntary and community sector </a:t>
            </a:r>
            <a:r>
              <a:rPr lang="en-GB" sz="1400" b="0" i="0" dirty="0">
                <a:solidFill>
                  <a:srgbClr val="111111"/>
                </a:solidFill>
                <a:effectLst/>
                <a:latin typeface="Arial" panose="020B0604020202020204" pitchFamily="34" charset="0"/>
                <a:cs typeface="Arial" panose="020B0604020202020204" pitchFamily="34" charset="0"/>
              </a:rPr>
              <a:t>will </a:t>
            </a:r>
            <a:r>
              <a:rPr lang="en-GB" sz="1400" b="0" i="0" u="sng" dirty="0">
                <a:solidFill>
                  <a:srgbClr val="111111"/>
                </a:solidFill>
                <a:effectLst/>
                <a:latin typeface="Arial" panose="020B0604020202020204" pitchFamily="34" charset="0"/>
                <a:cs typeface="Arial" panose="020B0604020202020204" pitchFamily="34" charset="0"/>
              </a:rPr>
              <a:t>work together </a:t>
            </a:r>
            <a:r>
              <a:rPr lang="en-GB" sz="1400" b="0" i="0" dirty="0">
                <a:solidFill>
                  <a:srgbClr val="111111"/>
                </a:solidFill>
                <a:effectLst/>
                <a:latin typeface="Arial" panose="020B0604020202020204" pitchFamily="34" charset="0"/>
                <a:cs typeface="Arial" panose="020B0604020202020204" pitchFamily="34" charset="0"/>
              </a:rPr>
              <a:t>jointly to meet the health and wellbeing needs of Wandsworth residents.</a:t>
            </a:r>
          </a:p>
          <a:p>
            <a:pPr marL="0" indent="0" algn="just">
              <a:buNone/>
            </a:pPr>
            <a:endParaRPr lang="en-GB" sz="1400" dirty="0">
              <a:solidFill>
                <a:srgbClr val="111111"/>
              </a:solidFill>
              <a:latin typeface="Arial" panose="020B0604020202020204" pitchFamily="34" charset="0"/>
              <a:cs typeface="Arial" panose="020B0604020202020204" pitchFamily="34" charset="0"/>
            </a:endParaRPr>
          </a:p>
          <a:p>
            <a:pPr marL="0" indent="0" algn="just">
              <a:buNone/>
            </a:pPr>
            <a:endParaRPr lang="en-GB" sz="1400"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294B1B88-7750-C5E1-4EBD-6D086A3F7658}"/>
              </a:ext>
            </a:extLst>
          </p:cNvPr>
          <p:cNvPicPr>
            <a:picLocks noChangeAspect="1"/>
          </p:cNvPicPr>
          <p:nvPr/>
        </p:nvPicPr>
        <p:blipFill>
          <a:blip r:embed="rId2"/>
          <a:stretch>
            <a:fillRect/>
          </a:stretch>
        </p:blipFill>
        <p:spPr>
          <a:xfrm>
            <a:off x="9738880" y="134359"/>
            <a:ext cx="2453120" cy="1292207"/>
          </a:xfrm>
          <a:prstGeom prst="rect">
            <a:avLst/>
          </a:prstGeom>
        </p:spPr>
      </p:pic>
      <p:pic>
        <p:nvPicPr>
          <p:cNvPr id="10" name="Graphic 9" descr="Handshake outline">
            <a:extLst>
              <a:ext uri="{FF2B5EF4-FFF2-40B4-BE49-F238E27FC236}">
                <a16:creationId xmlns:a16="http://schemas.microsoft.com/office/drawing/2014/main" id="{ED229F62-1B4B-0003-F1CD-8D1543FF309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906139" y="2855138"/>
            <a:ext cx="2717263" cy="2717263"/>
          </a:xfrm>
          <a:prstGeom prst="rect">
            <a:avLst/>
          </a:prstGeom>
        </p:spPr>
      </p:pic>
      <p:sp>
        <p:nvSpPr>
          <p:cNvPr id="11" name="Oval 10">
            <a:extLst>
              <a:ext uri="{FF2B5EF4-FFF2-40B4-BE49-F238E27FC236}">
                <a16:creationId xmlns:a16="http://schemas.microsoft.com/office/drawing/2014/main" id="{E69276B0-09AA-C44F-6D09-91C8E3A946EE}"/>
              </a:ext>
            </a:extLst>
          </p:cNvPr>
          <p:cNvSpPr/>
          <p:nvPr/>
        </p:nvSpPr>
        <p:spPr>
          <a:xfrm>
            <a:off x="6629537" y="2465653"/>
            <a:ext cx="2194125" cy="1494972"/>
          </a:xfrm>
          <a:prstGeom prst="ellipse">
            <a:avLst/>
          </a:prstGeom>
          <a:solidFill>
            <a:srgbClr val="6CD68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Focus on prevention</a:t>
            </a:r>
          </a:p>
        </p:txBody>
      </p:sp>
      <p:sp>
        <p:nvSpPr>
          <p:cNvPr id="12" name="Oval 11">
            <a:extLst>
              <a:ext uri="{FF2B5EF4-FFF2-40B4-BE49-F238E27FC236}">
                <a16:creationId xmlns:a16="http://schemas.microsoft.com/office/drawing/2014/main" id="{563D7B54-AAB3-B85A-4134-72E57E94F21B}"/>
              </a:ext>
            </a:extLst>
          </p:cNvPr>
          <p:cNvSpPr/>
          <p:nvPr/>
        </p:nvSpPr>
        <p:spPr>
          <a:xfrm>
            <a:off x="4148208" y="1877187"/>
            <a:ext cx="2194125" cy="149497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t>Tackling Inequalities</a:t>
            </a:r>
          </a:p>
        </p:txBody>
      </p:sp>
      <p:sp>
        <p:nvSpPr>
          <p:cNvPr id="13" name="Oval 12">
            <a:extLst>
              <a:ext uri="{FF2B5EF4-FFF2-40B4-BE49-F238E27FC236}">
                <a16:creationId xmlns:a16="http://schemas.microsoft.com/office/drawing/2014/main" id="{F81ECF88-1D61-5F8C-6C16-45389EC1F605}"/>
              </a:ext>
            </a:extLst>
          </p:cNvPr>
          <p:cNvSpPr/>
          <p:nvPr/>
        </p:nvSpPr>
        <p:spPr>
          <a:xfrm>
            <a:off x="6476835" y="4228806"/>
            <a:ext cx="2194125" cy="149497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Local Authority</a:t>
            </a:r>
          </a:p>
        </p:txBody>
      </p:sp>
      <p:sp>
        <p:nvSpPr>
          <p:cNvPr id="14" name="Oval 13">
            <a:extLst>
              <a:ext uri="{FF2B5EF4-FFF2-40B4-BE49-F238E27FC236}">
                <a16:creationId xmlns:a16="http://schemas.microsoft.com/office/drawing/2014/main" id="{A8043434-F918-A5B8-B032-D59D8940AEBD}"/>
              </a:ext>
            </a:extLst>
          </p:cNvPr>
          <p:cNvSpPr/>
          <p:nvPr/>
        </p:nvSpPr>
        <p:spPr>
          <a:xfrm>
            <a:off x="4282710" y="5214400"/>
            <a:ext cx="2194125" cy="1494972"/>
          </a:xfrm>
          <a:prstGeom prst="ellipse">
            <a:avLst/>
          </a:prstGeom>
          <a:solidFill>
            <a:srgbClr val="6CD68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Holistic approach to individuals &amp; families</a:t>
            </a:r>
          </a:p>
        </p:txBody>
      </p:sp>
      <p:sp>
        <p:nvSpPr>
          <p:cNvPr id="15" name="Oval 14">
            <a:extLst>
              <a:ext uri="{FF2B5EF4-FFF2-40B4-BE49-F238E27FC236}">
                <a16:creationId xmlns:a16="http://schemas.microsoft.com/office/drawing/2014/main" id="{E53FCBA7-D88F-9F75-3302-BCE214F80300}"/>
              </a:ext>
            </a:extLst>
          </p:cNvPr>
          <p:cNvSpPr/>
          <p:nvPr/>
        </p:nvSpPr>
        <p:spPr>
          <a:xfrm>
            <a:off x="1616770" y="4357417"/>
            <a:ext cx="2194125" cy="149497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Empowering our communities</a:t>
            </a:r>
          </a:p>
        </p:txBody>
      </p:sp>
      <p:sp>
        <p:nvSpPr>
          <p:cNvPr id="18" name="Oval 17">
            <a:extLst>
              <a:ext uri="{FF2B5EF4-FFF2-40B4-BE49-F238E27FC236}">
                <a16:creationId xmlns:a16="http://schemas.microsoft.com/office/drawing/2014/main" id="{B783B036-2338-CED0-0EEC-DC2C20D826A7}"/>
              </a:ext>
            </a:extLst>
          </p:cNvPr>
          <p:cNvSpPr/>
          <p:nvPr/>
        </p:nvSpPr>
        <p:spPr>
          <a:xfrm>
            <a:off x="1715868" y="2652980"/>
            <a:ext cx="2194125" cy="1494972"/>
          </a:xfrm>
          <a:prstGeom prst="ellipse">
            <a:avLst/>
          </a:prstGeom>
          <a:solidFill>
            <a:srgbClr val="6CD68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Place Integration</a:t>
            </a:r>
          </a:p>
        </p:txBody>
      </p:sp>
      <p:pic>
        <p:nvPicPr>
          <p:cNvPr id="19" name="Picture 18">
            <a:extLst>
              <a:ext uri="{FF2B5EF4-FFF2-40B4-BE49-F238E27FC236}">
                <a16:creationId xmlns:a16="http://schemas.microsoft.com/office/drawing/2014/main" id="{79C8C868-213C-A563-9B96-359C48F450C9}"/>
              </a:ext>
            </a:extLst>
          </p:cNvPr>
          <p:cNvPicPr>
            <a:picLocks noChangeAspect="1"/>
          </p:cNvPicPr>
          <p:nvPr/>
        </p:nvPicPr>
        <p:blipFill>
          <a:blip r:embed="rId5"/>
          <a:stretch>
            <a:fillRect/>
          </a:stretch>
        </p:blipFill>
        <p:spPr>
          <a:xfrm>
            <a:off x="8823662" y="3717772"/>
            <a:ext cx="3171893" cy="2244114"/>
          </a:xfrm>
          <a:prstGeom prst="rect">
            <a:avLst/>
          </a:prstGeom>
        </p:spPr>
      </p:pic>
    </p:spTree>
    <p:extLst>
      <p:ext uri="{BB962C8B-B14F-4D97-AF65-F5344CB8AC3E}">
        <p14:creationId xmlns:p14="http://schemas.microsoft.com/office/powerpoint/2010/main" val="348194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AE28B67B-D846-1889-C7EA-F9EA7C5AF8B8}"/>
              </a:ext>
            </a:extLst>
          </p:cNvPr>
          <p:cNvSpPr/>
          <p:nvPr/>
        </p:nvSpPr>
        <p:spPr>
          <a:xfrm>
            <a:off x="2622966" y="869828"/>
            <a:ext cx="6327651" cy="1591769"/>
          </a:xfrm>
          <a:prstGeom prst="ellipse">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557A400F-E93B-CA57-748A-34DE2B9B822B}"/>
              </a:ext>
            </a:extLst>
          </p:cNvPr>
          <p:cNvSpPr>
            <a:spLocks noGrp="1"/>
          </p:cNvSpPr>
          <p:nvPr>
            <p:ph type="title"/>
          </p:nvPr>
        </p:nvSpPr>
        <p:spPr>
          <a:xfrm>
            <a:off x="0" y="-3403"/>
            <a:ext cx="9738880" cy="1094448"/>
          </a:xfrm>
        </p:spPr>
        <p:txBody>
          <a:bodyPr>
            <a:normAutofit fontScale="90000"/>
          </a:bodyPr>
          <a:lstStyle/>
          <a:p>
            <a:r>
              <a:rPr lang="en-GB" dirty="0"/>
              <a:t>Wandsworth Council’s Prevention Framework</a:t>
            </a:r>
          </a:p>
        </p:txBody>
      </p:sp>
      <p:pic>
        <p:nvPicPr>
          <p:cNvPr id="4" name="Picture 3">
            <a:extLst>
              <a:ext uri="{FF2B5EF4-FFF2-40B4-BE49-F238E27FC236}">
                <a16:creationId xmlns:a16="http://schemas.microsoft.com/office/drawing/2014/main" id="{294B1B88-7750-C5E1-4EBD-6D086A3F7658}"/>
              </a:ext>
            </a:extLst>
          </p:cNvPr>
          <p:cNvPicPr>
            <a:picLocks noChangeAspect="1"/>
          </p:cNvPicPr>
          <p:nvPr/>
        </p:nvPicPr>
        <p:blipFill>
          <a:blip r:embed="rId3"/>
          <a:stretch>
            <a:fillRect/>
          </a:stretch>
        </p:blipFill>
        <p:spPr>
          <a:xfrm>
            <a:off x="9738880" y="134359"/>
            <a:ext cx="2453120" cy="1292207"/>
          </a:xfrm>
          <a:prstGeom prst="rect">
            <a:avLst/>
          </a:prstGeom>
        </p:spPr>
      </p:pic>
      <p:sp>
        <p:nvSpPr>
          <p:cNvPr id="5" name="Rectangle: Rounded Corners 4">
            <a:extLst>
              <a:ext uri="{FF2B5EF4-FFF2-40B4-BE49-F238E27FC236}">
                <a16:creationId xmlns:a16="http://schemas.microsoft.com/office/drawing/2014/main" id="{B8EF00BC-3833-9292-4CAC-4391F8333937}"/>
              </a:ext>
            </a:extLst>
          </p:cNvPr>
          <p:cNvSpPr/>
          <p:nvPr/>
        </p:nvSpPr>
        <p:spPr>
          <a:xfrm>
            <a:off x="724160" y="5206110"/>
            <a:ext cx="10241280" cy="683005"/>
          </a:xfrm>
          <a:prstGeom prst="round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Rounded Corners 5">
            <a:extLst>
              <a:ext uri="{FF2B5EF4-FFF2-40B4-BE49-F238E27FC236}">
                <a16:creationId xmlns:a16="http://schemas.microsoft.com/office/drawing/2014/main" id="{32F40D51-DD72-1EFA-77B3-45D989F84A0E}"/>
              </a:ext>
            </a:extLst>
          </p:cNvPr>
          <p:cNvSpPr/>
          <p:nvPr/>
        </p:nvSpPr>
        <p:spPr>
          <a:xfrm>
            <a:off x="2606040" y="5889115"/>
            <a:ext cx="6631184" cy="445555"/>
          </a:xfrm>
          <a:prstGeom prst="round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Arrow: Right 6">
            <a:extLst>
              <a:ext uri="{FF2B5EF4-FFF2-40B4-BE49-F238E27FC236}">
                <a16:creationId xmlns:a16="http://schemas.microsoft.com/office/drawing/2014/main" id="{02BE1EBA-472F-2ABF-702B-DE0B040951DF}"/>
              </a:ext>
            </a:extLst>
          </p:cNvPr>
          <p:cNvSpPr/>
          <p:nvPr/>
        </p:nvSpPr>
        <p:spPr>
          <a:xfrm rot="16200000">
            <a:off x="2859275" y="3892251"/>
            <a:ext cx="821761" cy="1744152"/>
          </a:xfrm>
          <a:prstGeom prst="rightArrow">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Arrow: Right 7">
            <a:extLst>
              <a:ext uri="{FF2B5EF4-FFF2-40B4-BE49-F238E27FC236}">
                <a16:creationId xmlns:a16="http://schemas.microsoft.com/office/drawing/2014/main" id="{8768D0E2-5F28-AE76-5919-297E5D08719D}"/>
              </a:ext>
            </a:extLst>
          </p:cNvPr>
          <p:cNvSpPr/>
          <p:nvPr/>
        </p:nvSpPr>
        <p:spPr>
          <a:xfrm rot="16200000">
            <a:off x="7879299" y="3959693"/>
            <a:ext cx="821762" cy="1671070"/>
          </a:xfrm>
          <a:prstGeom prst="rightArrow">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75B7BB96-C8DE-C999-A557-3BBF37792E3F}"/>
              </a:ext>
            </a:extLst>
          </p:cNvPr>
          <p:cNvSpPr/>
          <p:nvPr/>
        </p:nvSpPr>
        <p:spPr>
          <a:xfrm>
            <a:off x="4464086" y="3792789"/>
            <a:ext cx="1461225" cy="1232168"/>
          </a:xfrm>
          <a:prstGeom prst="ellipse">
            <a:avLst/>
          </a:prstGeom>
          <a:solidFill>
            <a:schemeClr val="accent3">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50" dirty="0"/>
              <a:t>Healthy Communities</a:t>
            </a:r>
          </a:p>
        </p:txBody>
      </p:sp>
      <p:sp>
        <p:nvSpPr>
          <p:cNvPr id="17" name="Oval 16">
            <a:extLst>
              <a:ext uri="{FF2B5EF4-FFF2-40B4-BE49-F238E27FC236}">
                <a16:creationId xmlns:a16="http://schemas.microsoft.com/office/drawing/2014/main" id="{49D279EF-72A0-BCC4-1D23-75889282F060}"/>
              </a:ext>
            </a:extLst>
          </p:cNvPr>
          <p:cNvSpPr/>
          <p:nvPr/>
        </p:nvSpPr>
        <p:spPr>
          <a:xfrm>
            <a:off x="5663449" y="3549002"/>
            <a:ext cx="1461224" cy="1433926"/>
          </a:xfrm>
          <a:prstGeom prst="ellipse">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100" dirty="0"/>
          </a:p>
          <a:p>
            <a:pPr algn="ctr"/>
            <a:r>
              <a:rPr lang="en-GB" sz="1100" dirty="0"/>
              <a:t>Healthy Environments</a:t>
            </a:r>
          </a:p>
        </p:txBody>
      </p:sp>
      <p:sp>
        <p:nvSpPr>
          <p:cNvPr id="19" name="Oval 18">
            <a:extLst>
              <a:ext uri="{FF2B5EF4-FFF2-40B4-BE49-F238E27FC236}">
                <a16:creationId xmlns:a16="http://schemas.microsoft.com/office/drawing/2014/main" id="{F6BE7772-6C7D-B5FB-0AC6-DAE1A667BDB8}"/>
              </a:ext>
            </a:extLst>
          </p:cNvPr>
          <p:cNvSpPr/>
          <p:nvPr/>
        </p:nvSpPr>
        <p:spPr>
          <a:xfrm>
            <a:off x="5182018" y="2508029"/>
            <a:ext cx="1325564" cy="1232168"/>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dirty="0"/>
              <a:t>Healthy People</a:t>
            </a:r>
          </a:p>
        </p:txBody>
      </p:sp>
      <p:sp>
        <p:nvSpPr>
          <p:cNvPr id="9" name="Oval 8">
            <a:extLst>
              <a:ext uri="{FF2B5EF4-FFF2-40B4-BE49-F238E27FC236}">
                <a16:creationId xmlns:a16="http://schemas.microsoft.com/office/drawing/2014/main" id="{5B1FB87D-BB9A-DE27-21C6-4446CEF26204}"/>
              </a:ext>
            </a:extLst>
          </p:cNvPr>
          <p:cNvSpPr/>
          <p:nvPr/>
        </p:nvSpPr>
        <p:spPr>
          <a:xfrm>
            <a:off x="4590288" y="3520440"/>
            <a:ext cx="2642616" cy="640725"/>
          </a:xfrm>
          <a:prstGeom prst="ellipse">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t>Embedding prevention as a system tool</a:t>
            </a:r>
          </a:p>
        </p:txBody>
      </p:sp>
      <p:sp>
        <p:nvSpPr>
          <p:cNvPr id="20" name="TextBox 19">
            <a:extLst>
              <a:ext uri="{FF2B5EF4-FFF2-40B4-BE49-F238E27FC236}">
                <a16:creationId xmlns:a16="http://schemas.microsoft.com/office/drawing/2014/main" id="{4CA31A09-E0D3-57FA-FC76-96F239A94CCB}"/>
              </a:ext>
            </a:extLst>
          </p:cNvPr>
          <p:cNvSpPr txBox="1"/>
          <p:nvPr/>
        </p:nvSpPr>
        <p:spPr>
          <a:xfrm>
            <a:off x="2886354" y="4679942"/>
            <a:ext cx="941831" cy="369332"/>
          </a:xfrm>
          <a:prstGeom prst="rect">
            <a:avLst/>
          </a:prstGeom>
          <a:noFill/>
        </p:spPr>
        <p:txBody>
          <a:bodyPr wrap="square" rtlCol="0">
            <a:spAutoFit/>
          </a:bodyPr>
          <a:lstStyle/>
          <a:p>
            <a:r>
              <a:rPr lang="en-GB" sz="900" dirty="0"/>
              <a:t>Measuring Outcomes</a:t>
            </a:r>
          </a:p>
        </p:txBody>
      </p:sp>
      <p:sp>
        <p:nvSpPr>
          <p:cNvPr id="21" name="TextBox 20">
            <a:extLst>
              <a:ext uri="{FF2B5EF4-FFF2-40B4-BE49-F238E27FC236}">
                <a16:creationId xmlns:a16="http://schemas.microsoft.com/office/drawing/2014/main" id="{0AF6DC5F-47AB-2973-CF65-C7A7BF0658A0}"/>
              </a:ext>
            </a:extLst>
          </p:cNvPr>
          <p:cNvSpPr txBox="1"/>
          <p:nvPr/>
        </p:nvSpPr>
        <p:spPr>
          <a:xfrm>
            <a:off x="7909457" y="4782670"/>
            <a:ext cx="829158" cy="369332"/>
          </a:xfrm>
          <a:prstGeom prst="rect">
            <a:avLst/>
          </a:prstGeom>
          <a:noFill/>
        </p:spPr>
        <p:txBody>
          <a:bodyPr wrap="square" rtlCol="0">
            <a:spAutoFit/>
          </a:bodyPr>
          <a:lstStyle/>
          <a:p>
            <a:r>
              <a:rPr lang="en-GB" sz="900" dirty="0"/>
              <a:t>Evaluation &amp; Insight</a:t>
            </a:r>
          </a:p>
        </p:txBody>
      </p:sp>
      <p:sp>
        <p:nvSpPr>
          <p:cNvPr id="24" name="Moon 23">
            <a:extLst>
              <a:ext uri="{FF2B5EF4-FFF2-40B4-BE49-F238E27FC236}">
                <a16:creationId xmlns:a16="http://schemas.microsoft.com/office/drawing/2014/main" id="{4642429B-8B13-D5AC-6F73-E6268661563B}"/>
              </a:ext>
            </a:extLst>
          </p:cNvPr>
          <p:cNvSpPr/>
          <p:nvPr/>
        </p:nvSpPr>
        <p:spPr>
          <a:xfrm rot="5400000">
            <a:off x="4642364" y="-2692880"/>
            <a:ext cx="2404871" cy="10349227"/>
          </a:xfrm>
          <a:prstGeom prst="mo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extBox 24">
            <a:extLst>
              <a:ext uri="{FF2B5EF4-FFF2-40B4-BE49-F238E27FC236}">
                <a16:creationId xmlns:a16="http://schemas.microsoft.com/office/drawing/2014/main" id="{7600E012-B5CE-3D78-AD8D-8211DB4548D0}"/>
              </a:ext>
            </a:extLst>
          </p:cNvPr>
          <p:cNvSpPr txBox="1"/>
          <p:nvPr/>
        </p:nvSpPr>
        <p:spPr>
          <a:xfrm>
            <a:off x="1081831" y="2588995"/>
            <a:ext cx="1050077" cy="646331"/>
          </a:xfrm>
          <a:prstGeom prst="rect">
            <a:avLst/>
          </a:prstGeom>
          <a:noFill/>
        </p:spPr>
        <p:txBody>
          <a:bodyPr wrap="square" rtlCol="0">
            <a:spAutoFit/>
          </a:bodyPr>
          <a:lstStyle/>
          <a:p>
            <a:r>
              <a:rPr lang="en-GB" sz="1200" dirty="0">
                <a:solidFill>
                  <a:schemeClr val="bg1"/>
                </a:solidFill>
              </a:rPr>
              <a:t>Sharing learnings/</a:t>
            </a:r>
          </a:p>
          <a:p>
            <a:r>
              <a:rPr lang="en-GB" sz="1200" dirty="0">
                <a:solidFill>
                  <a:schemeClr val="bg1"/>
                </a:solidFill>
              </a:rPr>
              <a:t>practice</a:t>
            </a:r>
          </a:p>
        </p:txBody>
      </p:sp>
      <p:sp>
        <p:nvSpPr>
          <p:cNvPr id="26" name="TextBox 25">
            <a:extLst>
              <a:ext uri="{FF2B5EF4-FFF2-40B4-BE49-F238E27FC236}">
                <a16:creationId xmlns:a16="http://schemas.microsoft.com/office/drawing/2014/main" id="{8BD8191A-F3E1-FF07-0C59-075D35AEE83C}"/>
              </a:ext>
            </a:extLst>
          </p:cNvPr>
          <p:cNvSpPr txBox="1"/>
          <p:nvPr/>
        </p:nvSpPr>
        <p:spPr>
          <a:xfrm>
            <a:off x="2002707" y="2188185"/>
            <a:ext cx="1159541" cy="461665"/>
          </a:xfrm>
          <a:prstGeom prst="rect">
            <a:avLst/>
          </a:prstGeom>
          <a:noFill/>
        </p:spPr>
        <p:txBody>
          <a:bodyPr wrap="square" rtlCol="0">
            <a:spAutoFit/>
          </a:bodyPr>
          <a:lstStyle/>
          <a:p>
            <a:r>
              <a:rPr lang="en-GB" sz="1200" dirty="0">
                <a:solidFill>
                  <a:schemeClr val="bg1"/>
                </a:solidFill>
              </a:rPr>
              <a:t>Partnership &amp;</a:t>
            </a:r>
          </a:p>
          <a:p>
            <a:r>
              <a:rPr lang="en-GB" sz="1200" dirty="0">
                <a:solidFill>
                  <a:schemeClr val="bg1"/>
                </a:solidFill>
              </a:rPr>
              <a:t>collaboration</a:t>
            </a:r>
          </a:p>
        </p:txBody>
      </p:sp>
      <p:sp>
        <p:nvSpPr>
          <p:cNvPr id="27" name="TextBox 26">
            <a:extLst>
              <a:ext uri="{FF2B5EF4-FFF2-40B4-BE49-F238E27FC236}">
                <a16:creationId xmlns:a16="http://schemas.microsoft.com/office/drawing/2014/main" id="{6C18DA13-6D18-DFF5-20D9-C3E4902F2EDA}"/>
              </a:ext>
            </a:extLst>
          </p:cNvPr>
          <p:cNvSpPr txBox="1"/>
          <p:nvPr/>
        </p:nvSpPr>
        <p:spPr>
          <a:xfrm>
            <a:off x="3448621" y="1724782"/>
            <a:ext cx="1508214" cy="646331"/>
          </a:xfrm>
          <a:prstGeom prst="rect">
            <a:avLst/>
          </a:prstGeom>
          <a:noFill/>
        </p:spPr>
        <p:txBody>
          <a:bodyPr wrap="square" rtlCol="0">
            <a:spAutoFit/>
          </a:bodyPr>
          <a:lstStyle/>
          <a:p>
            <a:r>
              <a:rPr lang="en-GB" sz="1200" dirty="0">
                <a:solidFill>
                  <a:schemeClr val="bg1"/>
                </a:solidFill>
              </a:rPr>
              <a:t>Evidence based and behavioural insights</a:t>
            </a:r>
          </a:p>
          <a:p>
            <a:r>
              <a:rPr lang="en-GB" sz="1200" dirty="0">
                <a:solidFill>
                  <a:schemeClr val="bg1"/>
                </a:solidFill>
              </a:rPr>
              <a:t>approach</a:t>
            </a:r>
          </a:p>
        </p:txBody>
      </p:sp>
      <p:sp>
        <p:nvSpPr>
          <p:cNvPr id="28" name="TextBox 27">
            <a:extLst>
              <a:ext uri="{FF2B5EF4-FFF2-40B4-BE49-F238E27FC236}">
                <a16:creationId xmlns:a16="http://schemas.microsoft.com/office/drawing/2014/main" id="{1319E24F-203F-074E-95DC-B04C853D36E6}"/>
              </a:ext>
            </a:extLst>
          </p:cNvPr>
          <p:cNvSpPr txBox="1"/>
          <p:nvPr/>
        </p:nvSpPr>
        <p:spPr>
          <a:xfrm>
            <a:off x="5418864" y="1443657"/>
            <a:ext cx="1164816" cy="646331"/>
          </a:xfrm>
          <a:prstGeom prst="rect">
            <a:avLst/>
          </a:prstGeom>
          <a:noFill/>
        </p:spPr>
        <p:txBody>
          <a:bodyPr wrap="square" rtlCol="0">
            <a:spAutoFit/>
          </a:bodyPr>
          <a:lstStyle/>
          <a:p>
            <a:r>
              <a:rPr lang="en-GB" sz="1200" dirty="0">
                <a:solidFill>
                  <a:schemeClr val="bg1"/>
                </a:solidFill>
              </a:rPr>
              <a:t>Reducing health inequalities</a:t>
            </a:r>
          </a:p>
        </p:txBody>
      </p:sp>
      <p:sp>
        <p:nvSpPr>
          <p:cNvPr id="29" name="TextBox 28">
            <a:extLst>
              <a:ext uri="{FF2B5EF4-FFF2-40B4-BE49-F238E27FC236}">
                <a16:creationId xmlns:a16="http://schemas.microsoft.com/office/drawing/2014/main" id="{76C4FECC-52B2-B87E-68B7-3D59707FB202}"/>
              </a:ext>
            </a:extLst>
          </p:cNvPr>
          <p:cNvSpPr txBox="1"/>
          <p:nvPr/>
        </p:nvSpPr>
        <p:spPr>
          <a:xfrm>
            <a:off x="7086032" y="1596484"/>
            <a:ext cx="1050077" cy="830997"/>
          </a:xfrm>
          <a:prstGeom prst="rect">
            <a:avLst/>
          </a:prstGeom>
          <a:noFill/>
        </p:spPr>
        <p:txBody>
          <a:bodyPr wrap="square" rtlCol="0">
            <a:spAutoFit/>
          </a:bodyPr>
          <a:lstStyle/>
          <a:p>
            <a:r>
              <a:rPr lang="en-GB" sz="1200" dirty="0">
                <a:solidFill>
                  <a:schemeClr val="bg1"/>
                </a:solidFill>
              </a:rPr>
              <a:t>Promoting equity &amp; meaningful engagement</a:t>
            </a:r>
          </a:p>
        </p:txBody>
      </p:sp>
      <p:sp>
        <p:nvSpPr>
          <p:cNvPr id="30" name="TextBox 29">
            <a:extLst>
              <a:ext uri="{FF2B5EF4-FFF2-40B4-BE49-F238E27FC236}">
                <a16:creationId xmlns:a16="http://schemas.microsoft.com/office/drawing/2014/main" id="{76C4FECC-52B2-B87E-68B7-3D59707FB202}"/>
              </a:ext>
            </a:extLst>
          </p:cNvPr>
          <p:cNvSpPr txBox="1"/>
          <p:nvPr/>
        </p:nvSpPr>
        <p:spPr>
          <a:xfrm>
            <a:off x="8411334" y="2020069"/>
            <a:ext cx="1050077" cy="461665"/>
          </a:xfrm>
          <a:prstGeom prst="rect">
            <a:avLst/>
          </a:prstGeom>
          <a:noFill/>
        </p:spPr>
        <p:txBody>
          <a:bodyPr wrap="square" rtlCol="0">
            <a:spAutoFit/>
          </a:bodyPr>
          <a:lstStyle/>
          <a:p>
            <a:r>
              <a:rPr lang="en-GB" sz="1200" dirty="0">
                <a:solidFill>
                  <a:schemeClr val="bg1"/>
                </a:solidFill>
              </a:rPr>
              <a:t>Sustainable approaches</a:t>
            </a:r>
          </a:p>
        </p:txBody>
      </p:sp>
      <p:sp>
        <p:nvSpPr>
          <p:cNvPr id="31" name="TextBox 30">
            <a:extLst>
              <a:ext uri="{FF2B5EF4-FFF2-40B4-BE49-F238E27FC236}">
                <a16:creationId xmlns:a16="http://schemas.microsoft.com/office/drawing/2014/main" id="{ABC30EAD-F537-8454-ACE9-31CEFEE150EC}"/>
              </a:ext>
            </a:extLst>
          </p:cNvPr>
          <p:cNvSpPr txBox="1"/>
          <p:nvPr/>
        </p:nvSpPr>
        <p:spPr>
          <a:xfrm>
            <a:off x="9630160" y="2481734"/>
            <a:ext cx="1050077" cy="646331"/>
          </a:xfrm>
          <a:prstGeom prst="rect">
            <a:avLst/>
          </a:prstGeom>
          <a:noFill/>
        </p:spPr>
        <p:txBody>
          <a:bodyPr wrap="square" rtlCol="0">
            <a:spAutoFit/>
          </a:bodyPr>
          <a:lstStyle/>
          <a:p>
            <a:r>
              <a:rPr lang="en-GB" sz="1200" dirty="0">
                <a:solidFill>
                  <a:schemeClr val="bg1"/>
                </a:solidFill>
              </a:rPr>
              <a:t>Population based approach</a:t>
            </a:r>
          </a:p>
        </p:txBody>
      </p:sp>
      <p:sp>
        <p:nvSpPr>
          <p:cNvPr id="32" name="TextBox 31">
            <a:extLst>
              <a:ext uri="{FF2B5EF4-FFF2-40B4-BE49-F238E27FC236}">
                <a16:creationId xmlns:a16="http://schemas.microsoft.com/office/drawing/2014/main" id="{879165D2-A848-A68C-25B3-C85A250F17DD}"/>
              </a:ext>
            </a:extLst>
          </p:cNvPr>
          <p:cNvSpPr txBox="1"/>
          <p:nvPr/>
        </p:nvSpPr>
        <p:spPr>
          <a:xfrm>
            <a:off x="913512" y="5353565"/>
            <a:ext cx="2668394" cy="276999"/>
          </a:xfrm>
          <a:prstGeom prst="rect">
            <a:avLst/>
          </a:prstGeom>
          <a:noFill/>
        </p:spPr>
        <p:txBody>
          <a:bodyPr wrap="square" rtlCol="0">
            <a:spAutoFit/>
          </a:bodyPr>
          <a:lstStyle/>
          <a:p>
            <a:r>
              <a:rPr lang="en-GB" sz="1200" dirty="0">
                <a:solidFill>
                  <a:schemeClr val="bg1"/>
                </a:solidFill>
              </a:rPr>
              <a:t>Population based approach</a:t>
            </a:r>
          </a:p>
        </p:txBody>
      </p:sp>
      <p:sp>
        <p:nvSpPr>
          <p:cNvPr id="33" name="TextBox 32">
            <a:extLst>
              <a:ext uri="{FF2B5EF4-FFF2-40B4-BE49-F238E27FC236}">
                <a16:creationId xmlns:a16="http://schemas.microsoft.com/office/drawing/2014/main" id="{8DAAFB18-5E36-67F2-05CC-7CA17AFDAEB3}"/>
              </a:ext>
            </a:extLst>
          </p:cNvPr>
          <p:cNvSpPr txBox="1"/>
          <p:nvPr/>
        </p:nvSpPr>
        <p:spPr>
          <a:xfrm>
            <a:off x="4856251" y="5387262"/>
            <a:ext cx="2668394" cy="461665"/>
          </a:xfrm>
          <a:prstGeom prst="rect">
            <a:avLst/>
          </a:prstGeom>
          <a:noFill/>
        </p:spPr>
        <p:txBody>
          <a:bodyPr wrap="square" rtlCol="0">
            <a:spAutoFit/>
          </a:bodyPr>
          <a:lstStyle/>
          <a:p>
            <a:r>
              <a:rPr lang="en-GB" sz="1200" dirty="0">
                <a:solidFill>
                  <a:schemeClr val="bg1"/>
                </a:solidFill>
              </a:rPr>
              <a:t>Prevention strategies &amp; lifestyle services</a:t>
            </a:r>
          </a:p>
        </p:txBody>
      </p:sp>
      <p:sp>
        <p:nvSpPr>
          <p:cNvPr id="34" name="TextBox 33">
            <a:extLst>
              <a:ext uri="{FF2B5EF4-FFF2-40B4-BE49-F238E27FC236}">
                <a16:creationId xmlns:a16="http://schemas.microsoft.com/office/drawing/2014/main" id="{D39E00F1-EA44-2CF8-0967-3CA2C502FB39}"/>
              </a:ext>
            </a:extLst>
          </p:cNvPr>
          <p:cNvSpPr txBox="1"/>
          <p:nvPr/>
        </p:nvSpPr>
        <p:spPr>
          <a:xfrm>
            <a:off x="8290180" y="5409112"/>
            <a:ext cx="2668394" cy="276999"/>
          </a:xfrm>
          <a:prstGeom prst="rect">
            <a:avLst/>
          </a:prstGeom>
          <a:noFill/>
        </p:spPr>
        <p:txBody>
          <a:bodyPr wrap="square" rtlCol="0">
            <a:spAutoFit/>
          </a:bodyPr>
          <a:lstStyle/>
          <a:p>
            <a:r>
              <a:rPr lang="en-GB" sz="1200" dirty="0">
                <a:solidFill>
                  <a:schemeClr val="bg1"/>
                </a:solidFill>
              </a:rPr>
              <a:t>Joint delivery with partners</a:t>
            </a:r>
          </a:p>
        </p:txBody>
      </p:sp>
      <p:sp>
        <p:nvSpPr>
          <p:cNvPr id="35" name="TextBox 34">
            <a:extLst>
              <a:ext uri="{FF2B5EF4-FFF2-40B4-BE49-F238E27FC236}">
                <a16:creationId xmlns:a16="http://schemas.microsoft.com/office/drawing/2014/main" id="{4AE30EDF-8166-D845-A516-6D8B3B521B70}"/>
              </a:ext>
            </a:extLst>
          </p:cNvPr>
          <p:cNvSpPr txBox="1"/>
          <p:nvPr/>
        </p:nvSpPr>
        <p:spPr>
          <a:xfrm>
            <a:off x="4856251" y="5974055"/>
            <a:ext cx="2668394" cy="276999"/>
          </a:xfrm>
          <a:prstGeom prst="rect">
            <a:avLst/>
          </a:prstGeom>
          <a:noFill/>
        </p:spPr>
        <p:txBody>
          <a:bodyPr wrap="square" rtlCol="0">
            <a:spAutoFit/>
          </a:bodyPr>
          <a:lstStyle/>
          <a:p>
            <a:r>
              <a:rPr lang="en-GB" sz="1200" dirty="0"/>
              <a:t>Delivery mechanisms</a:t>
            </a:r>
          </a:p>
        </p:txBody>
      </p:sp>
      <p:sp>
        <p:nvSpPr>
          <p:cNvPr id="37" name="TextBox 36">
            <a:extLst>
              <a:ext uri="{FF2B5EF4-FFF2-40B4-BE49-F238E27FC236}">
                <a16:creationId xmlns:a16="http://schemas.microsoft.com/office/drawing/2014/main" id="{AB8C5E1D-5C49-2D90-B948-AB8235088A81}"/>
              </a:ext>
            </a:extLst>
          </p:cNvPr>
          <p:cNvSpPr txBox="1"/>
          <p:nvPr/>
        </p:nvSpPr>
        <p:spPr>
          <a:xfrm>
            <a:off x="5059864" y="943476"/>
            <a:ext cx="2668394" cy="276999"/>
          </a:xfrm>
          <a:prstGeom prst="rect">
            <a:avLst/>
          </a:prstGeom>
          <a:noFill/>
        </p:spPr>
        <p:txBody>
          <a:bodyPr wrap="square" rtlCol="0">
            <a:spAutoFit/>
          </a:bodyPr>
          <a:lstStyle/>
          <a:p>
            <a:r>
              <a:rPr lang="en-GB" sz="1200" dirty="0"/>
              <a:t>Key Principles</a:t>
            </a:r>
          </a:p>
        </p:txBody>
      </p:sp>
    </p:spTree>
    <p:extLst>
      <p:ext uri="{BB962C8B-B14F-4D97-AF65-F5344CB8AC3E}">
        <p14:creationId xmlns:p14="http://schemas.microsoft.com/office/powerpoint/2010/main" val="13753081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B3FDEF95CC75546A249FEEDC40C9213" ma:contentTypeVersion="18" ma:contentTypeDescription="Create a new document." ma:contentTypeScope="" ma:versionID="4d8263ac6a8f1268a9bb925eb954630f">
  <xsd:schema xmlns:xsd="http://www.w3.org/2001/XMLSchema" xmlns:xs="http://www.w3.org/2001/XMLSchema" xmlns:p="http://schemas.microsoft.com/office/2006/metadata/properties" xmlns:ns2="c66c340a-7e4c-46ee-a14e-08ebacdf30f4" xmlns:ns3="6500f136-3e0e-46de-95f9-c4d4ff3c2155" targetNamespace="http://schemas.microsoft.com/office/2006/metadata/properties" ma:root="true" ma:fieldsID="5cbc6331f8958962e98496a80663f428" ns2:_="" ns3:_="">
    <xsd:import namespace="c66c340a-7e4c-46ee-a14e-08ebacdf30f4"/>
    <xsd:import namespace="6500f136-3e0e-46de-95f9-c4d4ff3c215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6c340a-7e4c-46ee-a14e-08ebacdf30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5a2c63-70e0-4b99-ac73-670269d3d6c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Location" ma:index="24" nillable="true" ma:displayName="Location" ma:descrip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500f136-3e0e-46de-95f9-c4d4ff3c215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a3332413-17aa-41be-b239-e0ac00afde72}" ma:internalName="TaxCatchAll" ma:showField="CatchAllData" ma:web="6500f136-3e0e-46de-95f9-c4d4ff3c215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66c340a-7e4c-46ee-a14e-08ebacdf30f4">
      <Terms xmlns="http://schemas.microsoft.com/office/infopath/2007/PartnerControls"/>
    </lcf76f155ced4ddcb4097134ff3c332f>
    <TaxCatchAll xmlns="6500f136-3e0e-46de-95f9-c4d4ff3c2155" xsi:nil="true"/>
  </documentManagement>
</p:properties>
</file>

<file path=customXml/itemProps1.xml><?xml version="1.0" encoding="utf-8"?>
<ds:datastoreItem xmlns:ds="http://schemas.openxmlformats.org/officeDocument/2006/customXml" ds:itemID="{41116D38-3384-4078-8CCC-8DC33D038A6F}">
  <ds:schemaRefs>
    <ds:schemaRef ds:uri="http://schemas.microsoft.com/sharepoint/v3/contenttype/forms"/>
  </ds:schemaRefs>
</ds:datastoreItem>
</file>

<file path=customXml/itemProps2.xml><?xml version="1.0" encoding="utf-8"?>
<ds:datastoreItem xmlns:ds="http://schemas.openxmlformats.org/officeDocument/2006/customXml" ds:itemID="{17FFC1A8-737C-4098-B327-10A0DDD8F7A9}"/>
</file>

<file path=customXml/itemProps3.xml><?xml version="1.0" encoding="utf-8"?>
<ds:datastoreItem xmlns:ds="http://schemas.openxmlformats.org/officeDocument/2006/customXml" ds:itemID="{F73FC994-3017-4D85-A627-5A6126396C8B}">
  <ds:schemaRefs>
    <ds:schemaRef ds:uri="http://schemas.microsoft.com/office/2006/metadata/properties"/>
    <ds:schemaRef ds:uri="http://schemas.microsoft.com/office/infopath/2007/PartnerControls"/>
  </ds:schemaRefs>
</ds:datastoreItem>
</file>

<file path=docMetadata/LabelInfo.xml><?xml version="1.0" encoding="utf-8"?>
<clbl:labelList xmlns:clbl="http://schemas.microsoft.com/office/2020/mipLabelMetadata">
  <clbl:label id="{763da656-5c75-4f6d-9461-4a3ce9a537cc}" enabled="1" method="Standard" siteId="{d9d3f5ac-f803-49be-949f-14a7074d74a7}" removed="0"/>
</clbl:labelList>
</file>

<file path=docProps/app.xml><?xml version="1.0" encoding="utf-8"?>
<Properties xmlns="http://schemas.openxmlformats.org/officeDocument/2006/extended-properties" xmlns:vt="http://schemas.openxmlformats.org/officeDocument/2006/docPropsVTypes">
  <TotalTime>21162</TotalTime>
  <Words>889</Words>
  <Application>Microsoft Office PowerPoint</Application>
  <PresentationFormat>Widescreen</PresentationFormat>
  <Paragraphs>168</Paragraphs>
  <Slides>8</Slides>
  <Notes>4</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Working together jointly</vt:lpstr>
      <vt:lpstr>Wandsworth Council’s Prevention Framework</vt:lpstr>
    </vt:vector>
  </TitlesOfParts>
  <Company>Richmond and Wandsworth Councils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Vusi Edeki</dc:creator>
  <cp:lastModifiedBy>Abi Carter</cp:lastModifiedBy>
  <cp:revision>119</cp:revision>
  <dcterms:created xsi:type="dcterms:W3CDTF">2024-10-14T10:46:56Z</dcterms:created>
  <dcterms:modified xsi:type="dcterms:W3CDTF">2024-12-03T10:41:12Z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Locations">
    <vt:lpwstr>Office Theme:8</vt:lpwstr>
  </property>
  <property fmtid="{D5CDD505-2E9C-101B-9397-08002B2CF9AE}" pid="3" name="ClassificationContentMarkingHeaderText">
    <vt:lpwstr>Official</vt:lpwstr>
  </property>
  <property fmtid="{D5CDD505-2E9C-101B-9397-08002B2CF9AE}" pid="4" name="ContentTypeId">
    <vt:lpwstr>0x0101008B3FDEF95CC75546A249FEEDC40C9213</vt:lpwstr>
  </property>
</Properties>
</file>